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25.svg" ContentType="image/svg+xml"/>
  <Override PartName="/ppt/media/image27.svg" ContentType="image/svg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3"/>
    <p:sldMasterId id="2147483654" r:id="rId4"/>
    <p:sldMasterId id="2147483656" r:id="rId5"/>
  </p:sldMasterIdLst>
  <p:notesMasterIdLst>
    <p:notesMasterId r:id="rId7"/>
  </p:notesMasterIdLst>
  <p:handoutMasterIdLst>
    <p:handoutMasterId r:id="rId47"/>
  </p:handoutMasterIdLst>
  <p:sldIdLst>
    <p:sldId id="256" r:id="rId6"/>
    <p:sldId id="257" r:id="rId8"/>
    <p:sldId id="258" r:id="rId9"/>
    <p:sldId id="300" r:id="rId10"/>
    <p:sldId id="259" r:id="rId11"/>
    <p:sldId id="260" r:id="rId12"/>
    <p:sldId id="261" r:id="rId13"/>
    <p:sldId id="301" r:id="rId14"/>
    <p:sldId id="302" r:id="rId15"/>
    <p:sldId id="303" r:id="rId16"/>
    <p:sldId id="327" r:id="rId17"/>
    <p:sldId id="324" r:id="rId18"/>
    <p:sldId id="263" r:id="rId19"/>
    <p:sldId id="304" r:id="rId20"/>
    <p:sldId id="262" r:id="rId21"/>
    <p:sldId id="264" r:id="rId22"/>
    <p:sldId id="305" r:id="rId23"/>
    <p:sldId id="265" r:id="rId24"/>
    <p:sldId id="306" r:id="rId25"/>
    <p:sldId id="323" r:id="rId26"/>
    <p:sldId id="325" r:id="rId27"/>
    <p:sldId id="326" r:id="rId28"/>
    <p:sldId id="268" r:id="rId29"/>
    <p:sldId id="314" r:id="rId30"/>
    <p:sldId id="309" r:id="rId31"/>
    <p:sldId id="311" r:id="rId32"/>
    <p:sldId id="320" r:id="rId33"/>
    <p:sldId id="328" r:id="rId34"/>
    <p:sldId id="329" r:id="rId35"/>
    <p:sldId id="330" r:id="rId36"/>
    <p:sldId id="321" r:id="rId37"/>
    <p:sldId id="331" r:id="rId38"/>
    <p:sldId id="332" r:id="rId39"/>
    <p:sldId id="333" r:id="rId40"/>
    <p:sldId id="267" r:id="rId41"/>
    <p:sldId id="319" r:id="rId42"/>
    <p:sldId id="322" r:id="rId43"/>
    <p:sldId id="318" r:id="rId44"/>
    <p:sldId id="317" r:id="rId45"/>
    <p:sldId id="299" r:id="rId46"/>
  </p:sldIdLst>
  <p:sldSz cx="24384000" cy="13716000"/>
  <p:notesSz cx="6858000" cy="9144000"/>
  <p:embeddedFontLst>
    <p:embeddedFont>
      <p:font typeface="Helvetica Neue" panose="020B0604020202020204"/>
      <p:regular r:id="rId51"/>
    </p:embeddedFont>
    <p:embeddedFont>
      <p:font typeface="Helvetica Neue Light" panose="020B0604020202020204"/>
      <p:regular r:id="rId52"/>
    </p:embeddedFont>
    <p:embeddedFont>
      <p:font typeface="Helvetica Neue" panose="020B0604020202020204" charset="0"/>
      <p:regular r:id="rId53"/>
    </p:embeddedFont>
    <p:embeddedFont>
      <p:font typeface="Retro Cute Bold" charset="0"/>
      <p:bold r:id="rId54"/>
    </p:embeddedFont>
    <p:embeddedFont>
      <p:font typeface="Venetian 301 Std Italic" panose="02010600010101010101" charset="-122"/>
      <p:regular r:id="rId55"/>
    </p:embeddedFont>
    <p:embeddedFont>
      <p:font typeface="Arial Rounded MT Bold" panose="020F0704030504030204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6" Type="http://schemas.openxmlformats.org/officeDocument/2006/relationships/font" Target="fonts/font6.fntdata"/><Relationship Id="rId55" Type="http://schemas.openxmlformats.org/officeDocument/2006/relationships/font" Target="fonts/font5.fntdata"/><Relationship Id="rId54" Type="http://schemas.openxmlformats.org/officeDocument/2006/relationships/font" Target="fonts/font4.fntdata"/><Relationship Id="rId53" Type="http://schemas.openxmlformats.org/officeDocument/2006/relationships/font" Target="fonts/font3.fntdata"/><Relationship Id="rId52" Type="http://schemas.openxmlformats.org/officeDocument/2006/relationships/font" Target="fonts/font2.fntdata"/><Relationship Id="rId51" Type="http://schemas.openxmlformats.org/officeDocument/2006/relationships/font" Target="fonts/font1.fntdata"/><Relationship Id="rId50" Type="http://schemas.openxmlformats.org/officeDocument/2006/relationships/tableStyles" Target="tableStyles.xml"/><Relationship Id="rId5" Type="http://schemas.openxmlformats.org/officeDocument/2006/relationships/slideMaster" Target="slideMasters/slideMaster4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7;p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65047049b4_0_424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7" name="Google Shape;167;g365047049b4_0_42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5047049b4_0_60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g365047049b4_0_6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5047049b4_0_60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g365047049b4_0_6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5047049b4_0_60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g365047049b4_0_6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5047049b4_0_60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g365047049b4_0_6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65047049b4_0_49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Google Shape;152;g365047049b4_0_4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5047049b4_0_330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162" name="Google Shape;162;g365047049b4_0_33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5047049b4_0_8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37;g365047049b4_0_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65047049b4_0_424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7" name="Google Shape;167;g365047049b4_0_42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5047049b4_0_78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14;g365047049b4_0_7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5047049b4_0_393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7" name="Google Shape;187;g365047049b4_0_39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5047049b4_0_1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g365047049b4_0_1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5047049b4_0_259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19;g365047049b4_0_25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5047049b4_0_1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g365047049b4_0_1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5047049b4_0_235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7" name="Google Shape;207;g365047049b4_0_23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5047049b4_0_235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7" name="Google Shape;207;g365047049b4_0_23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5047049b4_0_39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g365047049b4_0_39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5047049b4_0_393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7" name="Google Shape;187;g365047049b4_0_39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5047049b4_0_259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19;g365047049b4_0_25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4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3" name="Google Shape;473;p1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24;p2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5047049b4_0_8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37;g365047049b4_0_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5047049b4_0_69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147" name="Google Shape;147;g365047049b4_0_6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65047049b4_0_424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7" name="Google Shape;167;g365047049b4_0_42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65047049b4_0_424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7" name="Google Shape;167;g365047049b4_0_42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正文-logo+slogan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sldNum" idx="12"/>
          </p:nvPr>
        </p:nvSpPr>
        <p:spPr>
          <a:xfrm>
            <a:off x="11958637" y="13081000"/>
            <a:ext cx="45402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831200" y="1481600"/>
            <a:ext cx="7488000" cy="20151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71" name="Google Shape;71;p17"/>
          <p:cNvSpPr txBox="1"/>
          <p:nvPr>
            <p:ph type="body" idx="1"/>
          </p:nvPr>
        </p:nvSpPr>
        <p:spPr>
          <a:xfrm>
            <a:off x="831200" y="3705600"/>
            <a:ext cx="7488000" cy="8478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72" name="Google Shape;72;p17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1307333" y="1200400"/>
            <a:ext cx="16980900" cy="10908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/>
        </p:txBody>
      </p:sp>
      <p:sp>
        <p:nvSpPr>
          <p:cNvPr id="75" name="Google Shape;75;p18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/>
          <p:nvPr/>
        </p:nvSpPr>
        <p:spPr>
          <a:xfrm>
            <a:off x="12192000" y="67"/>
            <a:ext cx="12192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19"/>
          <p:cNvSpPr txBox="1"/>
          <p:nvPr>
            <p:ph type="title"/>
          </p:nvPr>
        </p:nvSpPr>
        <p:spPr>
          <a:xfrm>
            <a:off x="708000" y="3288467"/>
            <a:ext cx="10787100" cy="39528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/>
        </p:txBody>
      </p:sp>
      <p:sp>
        <p:nvSpPr>
          <p:cNvPr id="79" name="Google Shape;79;p19"/>
          <p:cNvSpPr txBox="1"/>
          <p:nvPr>
            <p:ph type="subTitle" idx="1"/>
          </p:nvPr>
        </p:nvSpPr>
        <p:spPr>
          <a:xfrm>
            <a:off x="708000" y="7474867"/>
            <a:ext cx="10787100" cy="32937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80" name="Google Shape;80;p19"/>
          <p:cNvSpPr txBox="1"/>
          <p:nvPr>
            <p:ph type="body" idx="2"/>
          </p:nvPr>
        </p:nvSpPr>
        <p:spPr>
          <a:xfrm>
            <a:off x="13172000" y="1931200"/>
            <a:ext cx="10232100" cy="98535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●"/>
              <a:defRPr>
                <a:solidFill>
                  <a:schemeClr val="dk1"/>
                </a:solidFill>
              </a:defRPr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○"/>
              <a:defRPr>
                <a:solidFill>
                  <a:schemeClr val="dk1"/>
                </a:solidFill>
              </a:defRPr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■"/>
              <a:defRPr>
                <a:solidFill>
                  <a:schemeClr val="dk1"/>
                </a:solidFill>
              </a:defRPr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●"/>
              <a:defRPr>
                <a:solidFill>
                  <a:schemeClr val="dk1"/>
                </a:solidFill>
              </a:defRPr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○"/>
              <a:defRPr>
                <a:solidFill>
                  <a:schemeClr val="dk1"/>
                </a:solidFill>
              </a:defRPr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■"/>
              <a:defRPr>
                <a:solidFill>
                  <a:schemeClr val="dk1"/>
                </a:solidFill>
              </a:defRPr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●"/>
              <a:defRPr>
                <a:solidFill>
                  <a:schemeClr val="dk1"/>
                </a:solidFill>
              </a:defRPr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○"/>
              <a:defRPr>
                <a:solidFill>
                  <a:schemeClr val="dk1"/>
                </a:solidFill>
              </a:defRPr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Google Shape;81;p19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body" idx="1"/>
          </p:nvPr>
        </p:nvSpPr>
        <p:spPr>
          <a:xfrm>
            <a:off x="831200" y="11281533"/>
            <a:ext cx="15996900" cy="1613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/>
        </p:txBody>
      </p:sp>
      <p:sp>
        <p:nvSpPr>
          <p:cNvPr id="84" name="Google Shape;84;p20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title" hasCustomPrompt="1"/>
          </p:nvPr>
        </p:nvSpPr>
        <p:spPr>
          <a:xfrm>
            <a:off x="831200" y="2949667"/>
            <a:ext cx="22721700" cy="52359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87" name="Google Shape;87;p21"/>
          <p:cNvSpPr txBox="1"/>
          <p:nvPr>
            <p:ph type="body" idx="1"/>
          </p:nvPr>
        </p:nvSpPr>
        <p:spPr>
          <a:xfrm>
            <a:off x="831200" y="8405933"/>
            <a:ext cx="22721700" cy="34689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正文-logo+slogan">
  <p:cSld name="TITLE_2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type="sldNum" idx="12"/>
          </p:nvPr>
        </p:nvSpPr>
        <p:spPr>
          <a:xfrm>
            <a:off x="11958637" y="13081000"/>
            <a:ext cx="454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sz="130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节页背景">
  <p:cSld name="TITLE_AND_BODY_4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type="sldNum" idx="12"/>
          </p:nvPr>
        </p:nvSpPr>
        <p:spPr>
          <a:xfrm>
            <a:off x="11958637" y="13081000"/>
            <a:ext cx="454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sz="130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纯黑色背景">
  <p:cSld name="TITLE_AND_BODY_5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sldNum" idx="12"/>
          </p:nvPr>
        </p:nvSpPr>
        <p:spPr>
          <a:xfrm>
            <a:off x="11958637" y="13081000"/>
            <a:ext cx="454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sz="130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纯黑色背景">
  <p:cSld name="TITLE_AND_BODY_5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sldNum" idx="12"/>
          </p:nvPr>
        </p:nvSpPr>
        <p:spPr>
          <a:xfrm>
            <a:off x="11958637" y="13081000"/>
            <a:ext cx="454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sz="13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封底">
  <p:cSld name="TITLE_AND_BODY_6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/>
          <p:nvPr>
            <p:ph type="sldNum" idx="12"/>
          </p:nvPr>
        </p:nvSpPr>
        <p:spPr>
          <a:xfrm>
            <a:off x="11958637" y="13081000"/>
            <a:ext cx="454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sz="1300">
              <a:solidFill>
                <a:schemeClr val="l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定义版式">
  <p:cSld name="1_自定义版式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2"/>
            <a:ext cx="24383991" cy="1371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-6980125">
            <a:off x="20473165" y="7752279"/>
            <a:ext cx="4119742" cy="5866299"/>
          </a:xfrm>
          <a:custGeom>
            <a:avLst/>
            <a:gdLst/>
            <a:ahLst/>
            <a:cxnLst/>
            <a:rect l="l" t="t" r="r" b="b"/>
            <a:pathLst>
              <a:path w="7384328" h="10514901" extrusionOk="0">
                <a:moveTo>
                  <a:pt x="1" y="8743383"/>
                </a:moveTo>
                <a:lnTo>
                  <a:pt x="2119227" y="10514901"/>
                </a:lnTo>
                <a:lnTo>
                  <a:pt x="1" y="10514901"/>
                </a:lnTo>
                <a:close/>
                <a:moveTo>
                  <a:pt x="7384328" y="0"/>
                </a:moveTo>
                <a:lnTo>
                  <a:pt x="7384328" y="10514901"/>
                </a:lnTo>
                <a:lnTo>
                  <a:pt x="5249018" y="10514901"/>
                </a:lnTo>
                <a:lnTo>
                  <a:pt x="5708765" y="9964917"/>
                </a:lnTo>
                <a:lnTo>
                  <a:pt x="1513986" y="6458388"/>
                </a:lnTo>
                <a:lnTo>
                  <a:pt x="0" y="8269533"/>
                </a:lnTo>
                <a:lnTo>
                  <a:pt x="1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2" name="Google Shape;102;p27"/>
          <p:cNvSpPr/>
          <p:nvPr/>
        </p:nvSpPr>
        <p:spPr>
          <a:xfrm>
            <a:off x="21268648" y="11949796"/>
            <a:ext cx="3075900" cy="172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75" tIns="91400" rIns="182875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3" name="Google Shape;103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51106" y="939064"/>
            <a:ext cx="4536395" cy="86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9134666" y="884830"/>
            <a:ext cx="4501055" cy="900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章节页背景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sldNum" idx="12"/>
          </p:nvPr>
        </p:nvSpPr>
        <p:spPr>
          <a:xfrm>
            <a:off x="11958637" y="13081000"/>
            <a:ext cx="4539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正文-logo+slogan">
  <p:cSld name="TITLE_2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sldNum" idx="12"/>
          </p:nvPr>
        </p:nvSpPr>
        <p:spPr>
          <a:xfrm>
            <a:off x="11958637" y="13081000"/>
            <a:ext cx="4545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sz="13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封底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type="sldNum" idx="12"/>
          </p:nvPr>
        </p:nvSpPr>
        <p:spPr>
          <a:xfrm>
            <a:off x="11958637" y="13081000"/>
            <a:ext cx="4539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/>
        </p:txBody>
      </p:sp>
      <p:sp>
        <p:nvSpPr>
          <p:cNvPr id="52" name="Google Shape;52;p12"/>
          <p:cNvSpPr txBox="1"/>
          <p:nvPr>
            <p:ph type="subTitle" idx="1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/>
        </p:txBody>
      </p:sp>
      <p:sp>
        <p:nvSpPr>
          <p:cNvPr id="53" name="Google Shape;53;p12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831200" y="5735600"/>
            <a:ext cx="22721700" cy="2244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56" name="Google Shape;56;p13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type="body" idx="1"/>
          </p:nvPr>
        </p:nvSpPr>
        <p:spPr>
          <a:xfrm>
            <a:off x="8312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64" name="Google Shape;64;p15"/>
          <p:cNvSpPr txBox="1"/>
          <p:nvPr>
            <p:ph type="body" idx="2"/>
          </p:nvPr>
        </p:nvSpPr>
        <p:spPr>
          <a:xfrm>
            <a:off x="128864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65" name="Google Shape;65;p15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23039387" y="12882562"/>
            <a:ext cx="803275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 panose="020B0604020202020204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trae.ai</a:t>
            </a:r>
            <a:endParaRPr lang="en-US" sz="2000" b="0" i="0" u="none" strike="noStrike" cap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7" name="Google Shape;7;p1"/>
          <p:cNvSpPr txBox="1"/>
          <p:nvPr/>
        </p:nvSpPr>
        <p:spPr>
          <a:xfrm>
            <a:off x="21870987" y="582612"/>
            <a:ext cx="6753225" cy="113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19698"/>
              </a:buClr>
              <a:buSzPts val="3600"/>
              <a:buFont typeface="Helvetica Neue" panose="020B0604020202020204"/>
              <a:buNone/>
            </a:pPr>
            <a:r>
              <a:rPr lang="en-US" sz="3600" b="0" i="0" u="none" strike="noStrike" cap="none">
                <a:solidFill>
                  <a:srgbClr val="91969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TRAE</a:t>
            </a:r>
            <a:endParaRPr lang="en-US" sz="3600" b="0" i="0" u="none" strike="noStrike" cap="none">
              <a:solidFill>
                <a:srgbClr val="919698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19698"/>
              </a:buClr>
              <a:buSzPts val="3600"/>
              <a:buFont typeface="Helvetica Neue" panose="020B0604020202020204"/>
              <a:buNone/>
            </a:pPr>
            <a:r>
              <a:rPr lang="en-US" sz="3600" b="0" i="0" u="none" strike="noStrike" cap="none">
                <a:solidFill>
                  <a:srgbClr val="91969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(</a:t>
            </a:r>
            <a:r>
              <a:rPr lang="en-US" sz="3600" b="0" i="0" u="none" strike="noStrike" cap="none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Meet&gt;p</a:t>
            </a:r>
            <a:r>
              <a:rPr lang="en-US" sz="3600" b="0" i="0" u="none" strike="noStrike" cap="none">
                <a:solidFill>
                  <a:srgbClr val="91969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)</a:t>
            </a:r>
            <a:endParaRPr lang="en-US" sz="3600" b="0" i="0" u="none" strike="noStrike" cap="none">
              <a:solidFill>
                <a:srgbClr val="919698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cxnSp>
        <p:nvCxnSpPr>
          <p:cNvPr id="8" name="Google Shape;8;p1"/>
          <p:cNvCxnSpPr/>
          <p:nvPr/>
        </p:nvCxnSpPr>
        <p:spPr>
          <a:xfrm>
            <a:off x="0" y="2058987"/>
            <a:ext cx="24384000" cy="0"/>
          </a:xfrm>
          <a:prstGeom prst="straightConnector1">
            <a:avLst/>
          </a:prstGeom>
          <a:noFill/>
          <a:ln w="9525" cap="flat" cmpd="sng">
            <a:solidFill>
              <a:srgbClr val="919698"/>
            </a:solidFill>
            <a:prstDash val="solid"/>
            <a:miter lim="262144"/>
            <a:headEnd type="none" w="med" len="med"/>
            <a:tailEnd type="none" w="med" len="med"/>
          </a:ln>
        </p:spPr>
      </p:cxnSp>
      <p:pic>
        <p:nvPicPr>
          <p:cNvPr id="9" name="Google Shape;9;p1" descr="TRAE Logo_refine 4白.sv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03275" y="684212"/>
            <a:ext cx="201295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914400" marR="0" lvl="1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1371600" marR="0" lvl="2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1828800" marR="0" lvl="3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2286000" marR="0" lvl="4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2743200" marR="0" lvl="5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3200400" marR="0" lvl="6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3657600" marR="0" lvl="7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4114800" marR="0" lvl="8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type="sldNum" idx="12"/>
          </p:nvPr>
        </p:nvSpPr>
        <p:spPr>
          <a:xfrm>
            <a:off x="11958637" y="13081000"/>
            <a:ext cx="45402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sz="14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bg_large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46037" y="-620712"/>
            <a:ext cx="24476075" cy="149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23423562" y="12887325"/>
            <a:ext cx="203100" cy="203100"/>
          </a:xfrm>
          <a:prstGeom prst="roundRect">
            <a:avLst>
              <a:gd name="adj" fmla="val 0"/>
            </a:avLst>
          </a:prstGeom>
          <a:solidFill>
            <a:srgbClr val="32F08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23423562" y="635000"/>
            <a:ext cx="203100" cy="203100"/>
          </a:xfrm>
          <a:prstGeom prst="roundRect">
            <a:avLst>
              <a:gd name="adj" fmla="val 0"/>
            </a:avLst>
          </a:prstGeom>
          <a:solidFill>
            <a:srgbClr val="32F08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762000" y="635000"/>
            <a:ext cx="203100" cy="203100"/>
          </a:xfrm>
          <a:prstGeom prst="roundRect">
            <a:avLst>
              <a:gd name="adj" fmla="val 0"/>
            </a:avLst>
          </a:prstGeom>
          <a:solidFill>
            <a:srgbClr val="32F08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22" name="Google Shape;22;p4"/>
          <p:cNvSpPr/>
          <p:nvPr/>
        </p:nvSpPr>
        <p:spPr>
          <a:xfrm>
            <a:off x="762000" y="12887325"/>
            <a:ext cx="203100" cy="203100"/>
          </a:xfrm>
          <a:prstGeom prst="roundRect">
            <a:avLst>
              <a:gd name="adj" fmla="val 0"/>
            </a:avLst>
          </a:prstGeom>
          <a:solidFill>
            <a:srgbClr val="32F08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1689100" y="355600"/>
            <a:ext cx="21005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type="body" idx="1"/>
          </p:nvPr>
        </p:nvSpPr>
        <p:spPr>
          <a:xfrm>
            <a:off x="1689100" y="3149600"/>
            <a:ext cx="210057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914400" marR="0" lvl="1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1371600" marR="0" lvl="2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1828800" marR="0" lvl="3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2286000" marR="0" lvl="4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2743200" marR="0" lvl="5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3200400" marR="0" lvl="6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3657600" marR="0" lvl="7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4114800" marR="0" lvl="8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type="sldNum" idx="12"/>
          </p:nvPr>
        </p:nvSpPr>
        <p:spPr>
          <a:xfrm>
            <a:off x="11958637" y="13081000"/>
            <a:ext cx="4539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sz="14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/>
        </p:nvSpPr>
        <p:spPr>
          <a:xfrm>
            <a:off x="803275" y="5835650"/>
            <a:ext cx="173052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800"/>
              <a:buFont typeface="Helvetica Neue" panose="020B0604020202020204"/>
              <a:buNone/>
            </a:pPr>
            <a:r>
              <a:rPr lang="en-US" sz="12800" b="0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</a:t>
            </a:r>
            <a:r>
              <a:rPr lang="en-US" sz="12800" b="0" i="0" u="none">
                <a:solidFill>
                  <a:srgbClr val="91969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he </a:t>
            </a:r>
            <a:r>
              <a:rPr lang="en-US" sz="12800" b="0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R</a:t>
            </a:r>
            <a:r>
              <a:rPr lang="en-US" sz="12800" b="0" i="0" u="none">
                <a:solidFill>
                  <a:srgbClr val="91969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eal </a:t>
            </a:r>
            <a:r>
              <a:rPr lang="en-US" sz="12800" b="0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</a:t>
            </a:r>
            <a:r>
              <a:rPr lang="en-US" sz="12800" b="0" i="0" u="none">
                <a:solidFill>
                  <a:srgbClr val="91969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 </a:t>
            </a:r>
            <a:r>
              <a:rPr lang="en-US" sz="12800" b="0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</a:t>
            </a:r>
            <a:r>
              <a:rPr lang="en-US" sz="12800" b="0" i="0" u="none">
                <a:solidFill>
                  <a:srgbClr val="91969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ngineer.</a:t>
            </a:r>
            <a:endParaRPr lang="en-US" sz="12800" b="0" i="0" u="none">
              <a:solidFill>
                <a:srgbClr val="919698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38" name="Google Shape;38;p9"/>
          <p:cNvSpPr txBox="1"/>
          <p:nvPr/>
        </p:nvSpPr>
        <p:spPr>
          <a:xfrm>
            <a:off x="21870987" y="582612"/>
            <a:ext cx="67533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19698"/>
              </a:buClr>
              <a:buSzPts val="3600"/>
              <a:buFont typeface="Helvetica Neue" panose="020B0604020202020204"/>
              <a:buNone/>
            </a:pPr>
            <a:r>
              <a:rPr lang="en-US" sz="3600" b="0" i="0" u="none">
                <a:solidFill>
                  <a:srgbClr val="91969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TRAE</a:t>
            </a:r>
            <a:endParaRPr lang="en-US" sz="3600" b="0" i="0" u="none">
              <a:solidFill>
                <a:srgbClr val="919698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19698"/>
              </a:buClr>
              <a:buSzPts val="3600"/>
              <a:buFont typeface="Helvetica Neue" panose="020B0604020202020204"/>
              <a:buNone/>
            </a:pPr>
            <a:r>
              <a:rPr lang="en-US" sz="3600" b="0" i="0" u="none">
                <a:solidFill>
                  <a:srgbClr val="91969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(</a:t>
            </a:r>
            <a:r>
              <a:rPr lang="en-US" sz="3600" b="0" i="0" u="none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Meet&gt;p</a:t>
            </a:r>
            <a:r>
              <a:rPr lang="en-US" sz="3600" b="0" i="0" u="none">
                <a:solidFill>
                  <a:srgbClr val="91969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)</a:t>
            </a:r>
            <a:endParaRPr lang="en-US" sz="3600" b="0" i="0" u="none">
              <a:solidFill>
                <a:srgbClr val="919698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cxnSp>
        <p:nvCxnSpPr>
          <p:cNvPr id="39" name="Google Shape;39;p9"/>
          <p:cNvCxnSpPr/>
          <p:nvPr/>
        </p:nvCxnSpPr>
        <p:spPr>
          <a:xfrm>
            <a:off x="0" y="2058987"/>
            <a:ext cx="24384000" cy="0"/>
          </a:xfrm>
          <a:prstGeom prst="straightConnector1">
            <a:avLst/>
          </a:prstGeom>
          <a:noFill/>
          <a:ln w="9525" cap="flat" cmpd="sng">
            <a:solidFill>
              <a:srgbClr val="919698"/>
            </a:solidFill>
            <a:prstDash val="solid"/>
            <a:miter lim="262144"/>
            <a:headEnd type="none" w="med" len="med"/>
            <a:tailEnd type="none" w="med" len="med"/>
          </a:ln>
        </p:spPr>
      </p:cxnSp>
      <p:pic>
        <p:nvPicPr>
          <p:cNvPr id="40" name="Google Shape;40;p9" descr="TRAE Logo_refine 4白.sv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03275" y="684212"/>
            <a:ext cx="201295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/>
          <p:nvPr>
            <p:ph type="title"/>
          </p:nvPr>
        </p:nvSpPr>
        <p:spPr>
          <a:xfrm>
            <a:off x="1689100" y="355600"/>
            <a:ext cx="21005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type="body" idx="1"/>
          </p:nvPr>
        </p:nvSpPr>
        <p:spPr>
          <a:xfrm>
            <a:off x="1689100" y="3149600"/>
            <a:ext cx="210057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914400" marR="0" lvl="1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1371600" marR="0" lvl="2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1828800" marR="0" lvl="3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2286000" marR="0" lvl="4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2743200" marR="0" lvl="5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3200400" marR="0" lvl="6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3657600" marR="0" lvl="7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4114800" marR="0" lvl="8" indent="-64135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 panose="020B0604020202020204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type="sldNum" idx="12"/>
          </p:nvPr>
        </p:nvSpPr>
        <p:spPr>
          <a:xfrm>
            <a:off x="11958637" y="13081000"/>
            <a:ext cx="4539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sz="14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Google Shape;48;p11"/>
          <p:cNvSpPr txBox="1"/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Char char="●"/>
              <a:defRPr sz="4800">
                <a:solidFill>
                  <a:schemeClr val="lt2"/>
                </a:solidFill>
              </a:defRPr>
            </a:lvl1pPr>
            <a:lvl2pPr marL="914400" lvl="1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Char char="○"/>
              <a:defRPr sz="3700">
                <a:solidFill>
                  <a:schemeClr val="lt2"/>
                </a:solidFill>
              </a:defRPr>
            </a:lvl2pPr>
            <a:lvl3pPr marL="1371600" lvl="2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Char char="■"/>
              <a:defRPr sz="3700">
                <a:solidFill>
                  <a:schemeClr val="lt2"/>
                </a:solidFill>
              </a:defRPr>
            </a:lvl3pPr>
            <a:lvl4pPr marL="1828800" lvl="3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Char char="●"/>
              <a:defRPr sz="3700">
                <a:solidFill>
                  <a:schemeClr val="lt2"/>
                </a:solidFill>
              </a:defRPr>
            </a:lvl4pPr>
            <a:lvl5pPr marL="2286000" lvl="4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Char char="○"/>
              <a:defRPr sz="3700">
                <a:solidFill>
                  <a:schemeClr val="lt2"/>
                </a:solidFill>
              </a:defRPr>
            </a:lvl5pPr>
            <a:lvl6pPr marL="2743200" lvl="5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Char char="■"/>
              <a:defRPr sz="3700">
                <a:solidFill>
                  <a:schemeClr val="lt2"/>
                </a:solidFill>
              </a:defRPr>
            </a:lvl6pPr>
            <a:lvl7pPr marL="3200400" lvl="6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Char char="●"/>
              <a:defRPr sz="3700">
                <a:solidFill>
                  <a:schemeClr val="lt2"/>
                </a:solidFill>
              </a:defRPr>
            </a:lvl7pPr>
            <a:lvl8pPr marL="3657600" lvl="7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Char char="○"/>
              <a:defRPr sz="3700">
                <a:solidFill>
                  <a:schemeClr val="lt2"/>
                </a:solidFill>
              </a:defRPr>
            </a:lvl8pPr>
            <a:lvl9pPr marL="4114800" lvl="8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Char char="■"/>
              <a:defRPr sz="37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r">
              <a:buNone/>
              <a:defRPr sz="2700">
                <a:solidFill>
                  <a:schemeClr val="lt2"/>
                </a:solidFill>
              </a:defRPr>
            </a:lvl1pPr>
            <a:lvl2pPr lvl="1" algn="r">
              <a:buNone/>
              <a:defRPr sz="2700">
                <a:solidFill>
                  <a:schemeClr val="lt2"/>
                </a:solidFill>
              </a:defRPr>
            </a:lvl2pPr>
            <a:lvl3pPr lvl="2" algn="r">
              <a:buNone/>
              <a:defRPr sz="2700">
                <a:solidFill>
                  <a:schemeClr val="lt2"/>
                </a:solidFill>
              </a:defRPr>
            </a:lvl3pPr>
            <a:lvl4pPr lvl="3" algn="r">
              <a:buNone/>
              <a:defRPr sz="2700">
                <a:solidFill>
                  <a:schemeClr val="lt2"/>
                </a:solidFill>
              </a:defRPr>
            </a:lvl4pPr>
            <a:lvl5pPr lvl="4" algn="r">
              <a:buNone/>
              <a:defRPr sz="2700">
                <a:solidFill>
                  <a:schemeClr val="lt2"/>
                </a:solidFill>
              </a:defRPr>
            </a:lvl5pPr>
            <a:lvl6pPr lvl="5" algn="r">
              <a:buNone/>
              <a:defRPr sz="2700">
                <a:solidFill>
                  <a:schemeClr val="lt2"/>
                </a:solidFill>
              </a:defRPr>
            </a:lvl6pPr>
            <a:lvl7pPr lvl="6" algn="r">
              <a:buNone/>
              <a:defRPr sz="2700">
                <a:solidFill>
                  <a:schemeClr val="lt2"/>
                </a:solidFill>
              </a:defRPr>
            </a:lvl7pPr>
            <a:lvl8pPr lvl="7" algn="r">
              <a:buNone/>
              <a:defRPr sz="2700">
                <a:solidFill>
                  <a:schemeClr val="lt2"/>
                </a:solidFill>
              </a:defRPr>
            </a:lvl8pPr>
            <a:lvl9pPr lvl="8" algn="r">
              <a:buNone/>
              <a:defRPr sz="27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GIF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svg"/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 txBox="1"/>
          <p:nvPr/>
        </p:nvSpPr>
        <p:spPr>
          <a:xfrm>
            <a:off x="-107950" y="-1377950"/>
            <a:ext cx="1333500" cy="673200"/>
          </a:xfrm>
          <a:prstGeom prst="rect">
            <a:avLst/>
          </a:prstGeom>
          <a:solidFill>
            <a:srgbClr val="EE230C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 panose="020B0604020202020204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封面页</a:t>
            </a:r>
            <a:endParaRPr lang="en-US" sz="3200" b="0" i="0" u="none" strike="noStrike" cap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10" name="Google Shape;110;p28"/>
          <p:cNvSpPr txBox="1"/>
          <p:nvPr/>
        </p:nvSpPr>
        <p:spPr>
          <a:xfrm>
            <a:off x="5278120" y="3977640"/>
            <a:ext cx="13448030" cy="3794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en-US" sz="120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Daily V</a:t>
            </a:r>
            <a:r>
              <a:rPr lang="en-US" sz="120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ibe Coding</a:t>
            </a:r>
            <a:endParaRPr lang="en-US" sz="12000" b="1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en-US" sz="120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With </a:t>
            </a:r>
            <a:r>
              <a:rPr lang="en-US" sz="12000" b="1" i="1" u="sng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AIPing</a:t>
            </a:r>
            <a:r>
              <a:rPr lang="en-US" sz="120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 </a:t>
            </a:r>
            <a:endParaRPr lang="en-US" sz="12000" b="1" i="1">
              <a:solidFill>
                <a:srgbClr val="32F08C"/>
              </a:solidFill>
              <a:latin typeface="Venetian 301 Std Italic" panose="02010600010101010101" charset="-122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111" name="Google Shape;111;p28"/>
          <p:cNvSpPr txBox="1"/>
          <p:nvPr/>
        </p:nvSpPr>
        <p:spPr>
          <a:xfrm>
            <a:off x="1485265" y="10746105"/>
            <a:ext cx="21414105" cy="2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 panose="020B0604020202020204"/>
              <a:buNone/>
            </a:pPr>
            <a:r>
              <a:rPr lang="zh-CN" altLang="en-US" sz="50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李浩瑞</a:t>
            </a:r>
            <a:endParaRPr lang="zh-CN" altLang="en-US" sz="50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 panose="020B0604020202020204"/>
              <a:buNone/>
            </a:pPr>
            <a:r>
              <a:rPr lang="zh-CN" altLang="en-US" sz="50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上海</a:t>
            </a:r>
            <a:endParaRPr lang="zh-CN" altLang="en-US" sz="50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 panose="020B0604020202020204"/>
              <a:buNone/>
            </a:pPr>
            <a:r>
              <a:rPr lang="en-US" altLang="zh-CN" sz="50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11.28</a:t>
            </a:r>
            <a:endParaRPr lang="en-US" altLang="zh-CN" sz="50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48305" y="2186940"/>
            <a:ext cx="8489315" cy="11108690"/>
          </a:xfrm>
          <a:prstGeom prst="rect">
            <a:avLst/>
          </a:prstGeom>
        </p:spPr>
      </p:pic>
      <p:pic>
        <p:nvPicPr>
          <p:cNvPr id="2" name="图片 1" descr="Microsoft Edge 2025-08-21 10.35.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2177415"/>
            <a:ext cx="8545195" cy="1111758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>
            <a:off x="10146665" y="7505700"/>
            <a:ext cx="4637405" cy="0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2" name="Google Shape;142;p32"/>
          <p:cNvSpPr txBox="1"/>
          <p:nvPr/>
        </p:nvSpPr>
        <p:spPr>
          <a:xfrm>
            <a:off x="8447405" y="6353695"/>
            <a:ext cx="7620000" cy="932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en-US" sz="54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Vibe Coding</a:t>
            </a:r>
            <a:endParaRPr lang="en-US" sz="5400" b="1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2;p32"/>
          <p:cNvSpPr txBox="1"/>
          <p:nvPr/>
        </p:nvSpPr>
        <p:spPr>
          <a:xfrm>
            <a:off x="527050" y="377190"/>
            <a:ext cx="20073620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以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Cline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插件为例：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8895" y="2033905"/>
            <a:ext cx="6839585" cy="1003363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图片 2" descr="dem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740" y="1988820"/>
            <a:ext cx="13830935" cy="1015174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2;p32"/>
          <p:cNvSpPr txBox="1"/>
          <p:nvPr/>
        </p:nvSpPr>
        <p:spPr>
          <a:xfrm>
            <a:off x="527050" y="377190"/>
            <a:ext cx="20073620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以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Cline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插件为例：写一个介绍小米的网站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pic>
        <p:nvPicPr>
          <p:cNvPr id="6" name="图片 5" descr="img_v3_02sd_d667362d-b38a-4645-8a59-7b4112f5c07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5080" y="1638300"/>
            <a:ext cx="19382740" cy="120777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Google Shape;142;p32"/>
          <p:cNvSpPr txBox="1"/>
          <p:nvPr/>
        </p:nvSpPr>
        <p:spPr>
          <a:xfrm>
            <a:off x="11471910" y="5417820"/>
            <a:ext cx="12058650" cy="2317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主动安装前端开发所需环境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调用相关工具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8" name="Google Shape;142;p32"/>
          <p:cNvSpPr txBox="1"/>
          <p:nvPr/>
        </p:nvSpPr>
        <p:spPr>
          <a:xfrm>
            <a:off x="4919345" y="12187555"/>
            <a:ext cx="1553019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持续自主运行，几乎不需要人工介入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v3_02sd_25e5218b-0131-4e65-8f46-7d3e04a6706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4830" y="1657985"/>
            <a:ext cx="20741005" cy="122269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2" name="Google Shape;142;p32"/>
          <p:cNvSpPr txBox="1"/>
          <p:nvPr/>
        </p:nvSpPr>
        <p:spPr>
          <a:xfrm>
            <a:off x="1391285" y="11754485"/>
            <a:ext cx="1650936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自动打开网页进行测试，自动修复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2" name="Google Shape;142;p32"/>
          <p:cNvSpPr txBox="1"/>
          <p:nvPr/>
        </p:nvSpPr>
        <p:spPr>
          <a:xfrm>
            <a:off x="10104120" y="6253480"/>
            <a:ext cx="1130998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自动编写代码和运行命令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3" name="Google Shape;142;p32"/>
          <p:cNvSpPr txBox="1"/>
          <p:nvPr/>
        </p:nvSpPr>
        <p:spPr>
          <a:xfrm>
            <a:off x="12624435" y="3545840"/>
            <a:ext cx="1130998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需要人类干预时有消息提醒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5" name="Google Shape;142;p32"/>
          <p:cNvSpPr txBox="1"/>
          <p:nvPr/>
        </p:nvSpPr>
        <p:spPr>
          <a:xfrm>
            <a:off x="527050" y="593725"/>
            <a:ext cx="20073620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以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Cline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插件为例：写一个介绍小米的网站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940" y="-16510"/>
            <a:ext cx="22415500" cy="13822680"/>
          </a:xfrm>
          <a:prstGeom prst="rect">
            <a:avLst/>
          </a:prstGeom>
        </p:spPr>
      </p:pic>
      <p:sp>
        <p:nvSpPr>
          <p:cNvPr id="3" name="Google Shape;142;p32"/>
          <p:cNvSpPr txBox="1"/>
          <p:nvPr/>
        </p:nvSpPr>
        <p:spPr>
          <a:xfrm>
            <a:off x="1751330" y="10314305"/>
            <a:ext cx="21461095" cy="280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8800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无干预运行</a:t>
            </a:r>
            <a:r>
              <a:rPr lang="en-US" altLang="zh-CN" sz="8800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20</a:t>
            </a:r>
            <a:r>
              <a:rPr lang="zh-CN" altLang="en-US" sz="8800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分钟的成果</a:t>
            </a:r>
            <a:endParaRPr lang="zh-CN" altLang="en-US" sz="8800">
              <a:solidFill>
                <a:srgbClr val="32F08C"/>
              </a:solidFill>
              <a:latin typeface="Venetian 301 Std Italic" panose="02010600010101010101" charset="-122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8800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像那么回事，但是</a:t>
            </a:r>
            <a:r>
              <a:rPr lang="en-US" altLang="zh-CN" sz="8800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 ...</a:t>
            </a:r>
            <a:endParaRPr lang="en-US" altLang="zh-CN" sz="8800">
              <a:solidFill>
                <a:srgbClr val="32F08C"/>
              </a:solidFill>
              <a:latin typeface="Venetian 301 Std Italic" panose="02010600010101010101" charset="-122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0875" y="5633720"/>
            <a:ext cx="4546600" cy="450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915" y="-54610"/>
            <a:ext cx="22959060" cy="14027150"/>
          </a:xfrm>
          <a:prstGeom prst="rect">
            <a:avLst/>
          </a:prstGeom>
        </p:spPr>
      </p:pic>
      <p:sp>
        <p:nvSpPr>
          <p:cNvPr id="142" name="Google Shape;142;p32"/>
          <p:cNvSpPr txBox="1"/>
          <p:nvPr/>
        </p:nvSpPr>
        <p:spPr>
          <a:xfrm>
            <a:off x="15288260" y="8873375"/>
            <a:ext cx="7620000" cy="222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13800" b="1" i="1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多少钱</a:t>
            </a:r>
            <a:r>
              <a:rPr lang="en-US" sz="13800" b="1" i="1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???</a:t>
            </a:r>
            <a:endParaRPr lang="en-US" sz="13800" b="1" i="1">
              <a:solidFill>
                <a:srgbClr val="32F08C"/>
              </a:solidFill>
              <a:latin typeface="Venetian 301 Std Italic" panose="02010600010101010101" charset="-122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065" y="8874125"/>
            <a:ext cx="4495800" cy="455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822636" y="-126365"/>
            <a:ext cx="12614351" cy="13716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2"/>
          <p:cNvSpPr txBox="1"/>
          <p:nvPr/>
        </p:nvSpPr>
        <p:spPr>
          <a:xfrm>
            <a:off x="14784070" y="4554220"/>
            <a:ext cx="9344025" cy="30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96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或许</a:t>
            </a:r>
            <a:endParaRPr lang="zh-CN" altLang="en-US" sz="9600" b="1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96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我该用</a:t>
            </a:r>
            <a:r>
              <a:rPr lang="en-US" altLang="zh-CN" sz="96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AI Ping</a:t>
            </a:r>
            <a:r>
              <a:rPr lang="zh-CN" altLang="en-US" sz="96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了</a:t>
            </a:r>
            <a:endParaRPr lang="zh-CN" altLang="en-US" sz="9600" b="1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2" descr="LooperGroup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455862" y="-6918325"/>
            <a:ext cx="35332988" cy="321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2"/>
          <p:cNvSpPr txBox="1"/>
          <p:nvPr/>
        </p:nvSpPr>
        <p:spPr>
          <a:xfrm>
            <a:off x="12587287" y="-2283912"/>
            <a:ext cx="11700000" cy="1549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00"/>
              <a:buFont typeface="Helvetica Neue" panose="020B0604020202020204"/>
              <a:buNone/>
            </a:pPr>
            <a:r>
              <a:rPr lang="en-US" sz="100000">
                <a:solidFill>
                  <a:srgbClr val="666666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2</a:t>
            </a:r>
            <a:endParaRPr lang="en-US" sz="100000">
              <a:solidFill>
                <a:srgbClr val="666666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41" name="Google Shape;141;p32"/>
          <p:cNvSpPr txBox="1"/>
          <p:nvPr/>
        </p:nvSpPr>
        <p:spPr>
          <a:xfrm>
            <a:off x="-107950" y="-1377950"/>
            <a:ext cx="2959200" cy="595200"/>
          </a:xfrm>
          <a:prstGeom prst="rect">
            <a:avLst/>
          </a:prstGeom>
          <a:solidFill>
            <a:srgbClr val="EE230C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 panose="020B0604020202020204"/>
              <a:buNone/>
            </a:pPr>
            <a:r>
              <a:rPr lang="en-US" sz="3200" b="0" i="0" u="none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第一章节过渡页</a:t>
            </a:r>
            <a:endParaRPr lang="en-US" sz="3200" b="0" i="0" u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42" name="Google Shape;142;p32"/>
          <p:cNvSpPr txBox="1"/>
          <p:nvPr/>
        </p:nvSpPr>
        <p:spPr>
          <a:xfrm>
            <a:off x="762000" y="4890020"/>
            <a:ext cx="7620000" cy="30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en-US" sz="96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AI Ping</a:t>
            </a:r>
            <a:endParaRPr lang="en-US" sz="9600" b="1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en-US" sz="96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(Latest)</a:t>
            </a:r>
            <a:endParaRPr lang="en-US" sz="9600" b="1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43" name="Google Shape;143;p32"/>
          <p:cNvSpPr txBox="1"/>
          <p:nvPr/>
        </p:nvSpPr>
        <p:spPr>
          <a:xfrm>
            <a:off x="762000" y="10414000"/>
            <a:ext cx="99345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Helvetica Neue" panose="020B0604020202020204"/>
              <a:buNone/>
            </a:pPr>
            <a:r>
              <a:rPr lang="en-US" sz="2500" b="0" i="0" u="none" baseline="300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Cloud functions are part of the serverless architecture paradigm, which allows developers to build and run applications and services without having to manage infrastructure.</a:t>
            </a:r>
            <a:endParaRPr lang="en-US" sz="2500" b="0" i="0" u="none" baseline="300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44" name="Google Shape;144;p32"/>
          <p:cNvSpPr txBox="1"/>
          <p:nvPr/>
        </p:nvSpPr>
        <p:spPr>
          <a:xfrm>
            <a:off x="762000" y="7737475"/>
            <a:ext cx="76200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7"/>
          <p:cNvSpPr txBox="1"/>
          <p:nvPr/>
        </p:nvSpPr>
        <p:spPr>
          <a:xfrm>
            <a:off x="300122" y="2174587"/>
            <a:ext cx="24384000" cy="1024509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243800" tIns="121875" rIns="243800" bIns="1218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800" b="1">
                <a:solidFill>
                  <a:srgbClr val="32F08C"/>
                </a:solidFill>
              </a:rPr>
              <a:t>痛</a:t>
            </a:r>
            <a:r>
              <a:rPr lang="en-US" sz="20800" b="1">
                <a:solidFill>
                  <a:srgbClr val="32F08C"/>
                </a:solidFill>
              </a:rPr>
              <a:t>点</a:t>
            </a:r>
            <a:endParaRPr lang="en-US" sz="20800" b="1">
              <a:solidFill>
                <a:srgbClr val="32F08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800" b="1">
              <a:solidFill>
                <a:srgbClr val="32F08C"/>
              </a:solidFill>
            </a:endParaRPr>
          </a:p>
          <a:p>
            <a:pPr marL="457200" lvl="0" indent="-723900" algn="l" rtl="0"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7800"/>
              <a:buAutoNum type="arabicPeriod"/>
            </a:pPr>
            <a:r>
              <a:rPr lang="en-US" altLang="zh-CN" sz="7800" b="1">
                <a:solidFill>
                  <a:srgbClr val="32F08C"/>
                </a:solidFill>
              </a:rPr>
              <a:t> Vibe Coding</a:t>
            </a:r>
            <a:r>
              <a:rPr lang="zh-CN" altLang="en-US" sz="7800" b="1">
                <a:solidFill>
                  <a:srgbClr val="32F08C"/>
                </a:solidFill>
              </a:rPr>
              <a:t>消耗大量</a:t>
            </a:r>
            <a:r>
              <a:rPr lang="en-US" altLang="zh-CN" sz="7800" b="1">
                <a:solidFill>
                  <a:srgbClr val="32F08C"/>
                </a:solidFill>
              </a:rPr>
              <a:t>token</a:t>
            </a:r>
            <a:r>
              <a:rPr lang="zh-CN" altLang="en-US" sz="7800" b="1">
                <a:solidFill>
                  <a:srgbClr val="32F08C"/>
                </a:solidFill>
                <a:ea typeface="宋体" panose="02010600030101010101" pitchFamily="2" charset="-122"/>
              </a:rPr>
              <a:t>，</a:t>
            </a:r>
            <a:r>
              <a:rPr lang="zh-CN" altLang="en-US" sz="7800" b="1">
                <a:solidFill>
                  <a:srgbClr val="32F08C"/>
                </a:solidFill>
              </a:rPr>
              <a:t>成本</a:t>
            </a:r>
            <a:r>
              <a:rPr lang="zh-CN" altLang="en-US" sz="7800" b="1">
                <a:solidFill>
                  <a:srgbClr val="32F08C"/>
                </a:solidFill>
              </a:rPr>
              <a:t>积少成多</a:t>
            </a:r>
            <a:endParaRPr lang="zh-CN" altLang="en-US" sz="7800" b="1">
              <a:solidFill>
                <a:srgbClr val="32F08C"/>
              </a:solidFill>
            </a:endParaRPr>
          </a:p>
          <a:p>
            <a:pPr marL="457200" lvl="0" indent="-723900" algn="l" rtl="0"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7800"/>
              <a:buAutoNum type="arabicPeriod"/>
            </a:pPr>
            <a:r>
              <a:rPr lang="en-US" altLang="zh-CN" sz="7800" b="1">
                <a:solidFill>
                  <a:srgbClr val="32F08C"/>
                </a:solidFill>
              </a:rPr>
              <a:t> Agent</a:t>
            </a:r>
            <a:r>
              <a:rPr lang="zh-CN" altLang="en-US" sz="7800" b="1">
                <a:solidFill>
                  <a:srgbClr val="32F08C"/>
                </a:solidFill>
              </a:rPr>
              <a:t>长时间持续运行，要稳定</a:t>
            </a:r>
            <a:endParaRPr lang="zh-CN" altLang="en-US" sz="7800" b="1">
              <a:solidFill>
                <a:srgbClr val="32F08C"/>
              </a:solidFill>
            </a:endParaRPr>
          </a:p>
          <a:p>
            <a:pPr marL="457200" lvl="0" indent="-723900" algn="l" rtl="0"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7800"/>
              <a:buAutoNum type="arabicPeriod"/>
            </a:pPr>
            <a:r>
              <a:rPr lang="en-US" altLang="zh-CN" sz="7800" b="1">
                <a:solidFill>
                  <a:srgbClr val="32F08C"/>
                </a:solidFill>
              </a:rPr>
              <a:t> </a:t>
            </a:r>
            <a:r>
              <a:rPr lang="zh-CN" altLang="en-US" sz="7800" b="1">
                <a:solidFill>
                  <a:srgbClr val="32F08C"/>
                </a:solidFill>
              </a:rPr>
              <a:t>代码模型迭代速度快，模型就是生产力</a:t>
            </a:r>
            <a:endParaRPr lang="zh-CN" altLang="en-US" sz="7800" b="1">
              <a:solidFill>
                <a:srgbClr val="32F08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2;p32"/>
          <p:cNvSpPr txBox="1"/>
          <p:nvPr/>
        </p:nvSpPr>
        <p:spPr>
          <a:xfrm>
            <a:off x="598805" y="2033270"/>
            <a:ext cx="20601305" cy="3425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编程工具轻松切换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 AI Ping</a:t>
            </a:r>
            <a:endParaRPr lang="en-US" altLang="zh-CN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AI Ping 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完全兼容各种工具调用行为，以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 Cline 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为例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成本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↓ ↓ ↓ 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速度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 ↑ ↑ ↑</a:t>
            </a:r>
            <a:endParaRPr lang="en-US" altLang="zh-CN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7270" y="5993765"/>
            <a:ext cx="10771505" cy="72898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846955" y="3113405"/>
            <a:ext cx="14149705" cy="568579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8"/>
          <p:cNvSpPr txBox="1"/>
          <p:nvPr/>
        </p:nvSpPr>
        <p:spPr>
          <a:xfrm>
            <a:off x="3046730" y="9914255"/>
            <a:ext cx="19998690" cy="157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en-US" altLang="zh-CN" sz="4800">
                <a:solidFill>
                  <a:srgbClr val="32F08C"/>
                </a:solidFill>
                <a:latin typeface="Helvetica Neue" panose="020B0604020202020204" charset="0"/>
                <a:ea typeface="Helvetica Neue" panose="020B0604020202020204"/>
                <a:cs typeface="Helvetica Neue" panose="020B0604020202020204" charset="0"/>
                <a:sym typeface="Helvetica Neue" panose="020B0604020202020204"/>
              </a:rPr>
              <a:t>No Silver Bullet -- Essence and Accidents of Software Engineering</a:t>
            </a:r>
            <a:endParaRPr lang="en-US" altLang="zh-CN" sz="4800">
              <a:solidFill>
                <a:srgbClr val="32F08C"/>
              </a:solidFill>
              <a:latin typeface="Helvetica Neue" panose="020B0604020202020204" charset="0"/>
              <a:ea typeface="Helvetica Neue" panose="020B0604020202020204"/>
              <a:cs typeface="Helvetica Neue" panose="020B0604020202020204" charset="0"/>
              <a:sym typeface="Helvetica Neue" panose="020B060402020202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en-US" altLang="zh-CN" sz="4800">
                <a:solidFill>
                  <a:srgbClr val="32F08C"/>
                </a:solidFill>
                <a:latin typeface="Helvetica Neue" panose="020B0604020202020204" charset="0"/>
                <a:ea typeface="Helvetica Neue" panose="020B0604020202020204"/>
                <a:cs typeface="Helvetica Neue" panose="020B0604020202020204" charset="0"/>
                <a:sym typeface="Helvetica Neue" panose="020B0604020202020204"/>
              </a:rPr>
              <a:t>-- Fred, IBM, 1986</a:t>
            </a:r>
            <a:endParaRPr lang="en-US" altLang="zh-CN" sz="4800">
              <a:solidFill>
                <a:srgbClr val="32F08C"/>
              </a:solidFill>
              <a:latin typeface="Helvetica Neue" panose="020B0604020202020204" charset="0"/>
              <a:ea typeface="Helvetica Neue" panose="020B0604020202020204"/>
              <a:cs typeface="Helvetica Neue" panose="020B0604020202020204" charset="0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laude-logo_svgstack_com_3697176423501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02105" y="8514080"/>
            <a:ext cx="1219200" cy="1219200"/>
          </a:xfrm>
          <a:prstGeom prst="rect">
            <a:avLst/>
          </a:prstGeom>
        </p:spPr>
      </p:pic>
      <p:pic>
        <p:nvPicPr>
          <p:cNvPr id="4" name="图片 3" descr="ChatGPT-Vector-SVG_logoshape.com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08125" y="4913630"/>
            <a:ext cx="4029710" cy="4029710"/>
          </a:xfrm>
          <a:prstGeom prst="rect">
            <a:avLst/>
          </a:prstGeom>
        </p:spPr>
      </p:pic>
      <p:sp>
        <p:nvSpPr>
          <p:cNvPr id="6" name="Google Shape;142;p32"/>
          <p:cNvSpPr txBox="1"/>
          <p:nvPr/>
        </p:nvSpPr>
        <p:spPr>
          <a:xfrm>
            <a:off x="1052195" y="8442325"/>
            <a:ext cx="13155930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en-US" sz="7200" b="1" i="1" u="sng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aiping.cn/v1/anthropic/</a:t>
            </a:r>
            <a:endParaRPr lang="en-US" sz="7200" b="1" i="1" u="sng">
              <a:solidFill>
                <a:srgbClr val="32F08C"/>
              </a:solidFill>
              <a:latin typeface="Venetian 301 Std Italic" panose="02010600010101010101" charset="-122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7" name="Google Shape;142;p32"/>
          <p:cNvSpPr txBox="1"/>
          <p:nvPr/>
        </p:nvSpPr>
        <p:spPr>
          <a:xfrm>
            <a:off x="5445125" y="6426200"/>
            <a:ext cx="856043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en-US" sz="7200" b="1" i="1" u="sng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aiping.cn/v1/</a:t>
            </a:r>
            <a:endParaRPr lang="en-US" sz="7200" b="1" i="1" u="sng">
              <a:solidFill>
                <a:srgbClr val="32F08C"/>
              </a:solidFill>
              <a:latin typeface="Venetian 301 Std Italic" panose="02010600010101010101" charset="-122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8" name="Google Shape;142;p32"/>
          <p:cNvSpPr txBox="1"/>
          <p:nvPr/>
        </p:nvSpPr>
        <p:spPr>
          <a:xfrm>
            <a:off x="454660" y="2249170"/>
            <a:ext cx="20601305" cy="2317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像素级兼容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OpenAI / Anthropic 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格式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常见编程工具完全覆盖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laude-logo_svgstack_com_3697176423501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62405" y="2249170"/>
            <a:ext cx="1219200" cy="12192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3910965" y="2105660"/>
            <a:ext cx="14916150" cy="11322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2;p32"/>
          <p:cNvSpPr txBox="1"/>
          <p:nvPr/>
        </p:nvSpPr>
        <p:spPr>
          <a:xfrm>
            <a:off x="454660" y="2393315"/>
            <a:ext cx="2060130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工具推荐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2" name="Google Shape;142;p32"/>
          <p:cNvSpPr txBox="1"/>
          <p:nvPr/>
        </p:nvSpPr>
        <p:spPr>
          <a:xfrm>
            <a:off x="598805" y="5926455"/>
            <a:ext cx="20264120" cy="84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48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代码高手</a:t>
            </a:r>
            <a:r>
              <a:rPr lang="en-US" altLang="zh-CN" sz="48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: Cursor +  Claude Code +  Cline + Codex</a:t>
            </a:r>
            <a:endParaRPr lang="en-US" altLang="zh-CN" sz="48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3" name="Google Shape;142;p32"/>
          <p:cNvSpPr txBox="1"/>
          <p:nvPr/>
        </p:nvSpPr>
        <p:spPr>
          <a:xfrm>
            <a:off x="598805" y="4121785"/>
            <a:ext cx="21294725" cy="84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48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完全没接触过代码：</a:t>
            </a:r>
            <a:r>
              <a:rPr lang="en-US" altLang="zh-CN" sz="48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TRAE Solo</a:t>
            </a:r>
            <a:endParaRPr lang="en-US" altLang="zh-CN" sz="48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4" name="Google Shape;142;p32"/>
          <p:cNvSpPr txBox="1"/>
          <p:nvPr/>
        </p:nvSpPr>
        <p:spPr>
          <a:xfrm>
            <a:off x="670560" y="7793990"/>
            <a:ext cx="21670645" cy="84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48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日常办公</a:t>
            </a:r>
            <a:r>
              <a:rPr lang="en-US" altLang="zh-CN" sz="48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:  Cherry Studio  </a:t>
            </a:r>
            <a:endParaRPr lang="en-US" altLang="zh-CN" sz="48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6" name="Google Shape;142;p32"/>
          <p:cNvSpPr txBox="1"/>
          <p:nvPr/>
        </p:nvSpPr>
        <p:spPr>
          <a:xfrm>
            <a:off x="814705" y="9665970"/>
            <a:ext cx="21670645" cy="84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48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在各种场景里使用</a:t>
            </a:r>
            <a:r>
              <a:rPr lang="en-US" altLang="zh-CN" sz="48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 </a:t>
            </a:r>
            <a:r>
              <a:rPr lang="en-US" sz="48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AI Ping</a:t>
            </a:r>
            <a:r>
              <a:rPr lang="zh-CN" altLang="en-US" sz="4800" b="1">
                <a:solidFill>
                  <a:srgbClr val="32F08C"/>
                </a:solidFill>
                <a:latin typeface="Retro Cute Bold" charset="0"/>
                <a:ea typeface="宋体" panose="02010600030101010101" pitchFamily="2" charset="-122"/>
                <a:cs typeface="Venetian 301 Std Italic" panose="02010600010101010101" charset="-122"/>
                <a:sym typeface="Helvetica Neue" panose="020B0604020202020204"/>
              </a:rPr>
              <a:t>：</a:t>
            </a:r>
            <a:r>
              <a:rPr lang="en-US" altLang="zh-CN" sz="4800" b="1" i="1" u="sng">
                <a:solidFill>
                  <a:srgbClr val="32F08C"/>
                </a:solidFill>
                <a:latin typeface="Venetian 301 Std Italic" panose="02010600010101010101" charset="-122"/>
                <a:ea typeface="宋体" panose="02010600030101010101" pitchFamily="2" charset="-122"/>
                <a:cs typeface="Venetian 301 Std Italic" panose="02010600010101010101" charset="-122"/>
                <a:sym typeface="Helvetica Neue" panose="020B0604020202020204"/>
              </a:rPr>
              <a:t>aiping.cn/docs/use-cases</a:t>
            </a:r>
            <a:endParaRPr lang="en-US" altLang="zh-CN" sz="4800" b="1" i="1" u="sng">
              <a:solidFill>
                <a:srgbClr val="32F08C"/>
              </a:solidFill>
              <a:latin typeface="Venetian 301 Std Italic" panose="02010600010101010101" charset="-122"/>
              <a:ea typeface="宋体" panose="02010600030101010101" pitchFamily="2" charset="-122"/>
              <a:cs typeface="Venetian 301 Std Italic" panose="02010600010101010101" charset="-122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v3_02se_140493ae-f1ac-4afe-8f3c-b913ed0a4a1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1055" y="3401695"/>
            <a:ext cx="16704945" cy="794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2;p32"/>
          <p:cNvSpPr txBox="1"/>
          <p:nvPr/>
        </p:nvSpPr>
        <p:spPr>
          <a:xfrm>
            <a:off x="454660" y="2393315"/>
            <a:ext cx="2060130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AI Ping 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用例文档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sp>
        <p:nvSpPr>
          <p:cNvPr id="2" name="Google Shape;142;p32"/>
          <p:cNvSpPr txBox="1"/>
          <p:nvPr/>
        </p:nvSpPr>
        <p:spPr>
          <a:xfrm>
            <a:off x="19032855" y="7290435"/>
            <a:ext cx="5287645" cy="84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48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欢迎贡献！</a:t>
            </a:r>
            <a:endParaRPr lang="zh-CN" altLang="en-US" sz="48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" y="3957320"/>
            <a:ext cx="15850870" cy="9364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9" descr="LooperGroup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455862" y="-6918325"/>
            <a:ext cx="35332988" cy="321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9"/>
          <p:cNvSpPr txBox="1"/>
          <p:nvPr/>
        </p:nvSpPr>
        <p:spPr>
          <a:xfrm>
            <a:off x="12587287" y="-2283912"/>
            <a:ext cx="11700000" cy="1549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00"/>
              <a:buFont typeface="Helvetica Neue" panose="020B0604020202020204"/>
              <a:buNone/>
            </a:pPr>
            <a:r>
              <a:rPr lang="en-US" sz="100000">
                <a:solidFill>
                  <a:srgbClr val="666666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3</a:t>
            </a:r>
            <a:endParaRPr lang="en-US" sz="100000">
              <a:solidFill>
                <a:srgbClr val="666666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81" name="Google Shape;181;p39"/>
          <p:cNvSpPr txBox="1"/>
          <p:nvPr/>
        </p:nvSpPr>
        <p:spPr>
          <a:xfrm>
            <a:off x="-107950" y="-1377950"/>
            <a:ext cx="2959200" cy="595200"/>
          </a:xfrm>
          <a:prstGeom prst="rect">
            <a:avLst/>
          </a:prstGeom>
          <a:solidFill>
            <a:srgbClr val="EE230C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 panose="020B0604020202020204"/>
              <a:buNone/>
            </a:pPr>
            <a:r>
              <a:rPr lang="en-US" sz="3200" b="0" i="0" u="none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第一章节过渡页</a:t>
            </a:r>
            <a:endParaRPr lang="en-US" sz="3200" b="0" i="0" u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82" name="Google Shape;182;p39"/>
          <p:cNvSpPr txBox="1"/>
          <p:nvPr/>
        </p:nvSpPr>
        <p:spPr>
          <a:xfrm>
            <a:off x="742950" y="5921750"/>
            <a:ext cx="8138400" cy="157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9600" b="1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踩过的</a:t>
            </a:r>
            <a:r>
              <a:rPr lang="zh-CN" altLang="en-US" sz="9600" b="1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坑</a:t>
            </a:r>
            <a:endParaRPr lang="zh-CN" altLang="en-US" sz="9600" b="1" i="0" u="none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83" name="Google Shape;183;p39"/>
          <p:cNvSpPr txBox="1"/>
          <p:nvPr/>
        </p:nvSpPr>
        <p:spPr>
          <a:xfrm>
            <a:off x="762000" y="10414000"/>
            <a:ext cx="99345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Helvetica Neue" panose="020B0604020202020204"/>
              <a:buNone/>
            </a:pPr>
            <a:r>
              <a:rPr lang="en-US" sz="2500" b="0" i="0" u="none" baseline="300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Cloud functions are part of the serverless architecture paradigm, which allows developers to build and run applications and services without having to manage infrastructure.</a:t>
            </a:r>
            <a:endParaRPr lang="en-US" sz="2500" b="0" i="0" u="none" baseline="300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84" name="Google Shape;184;p39"/>
          <p:cNvSpPr txBox="1"/>
          <p:nvPr/>
        </p:nvSpPr>
        <p:spPr>
          <a:xfrm>
            <a:off x="762000" y="7737475"/>
            <a:ext cx="76200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v3_02se_4428a5db-ddb8-48cc-82c7-2f499f85cb9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9480" y="2321560"/>
            <a:ext cx="12715875" cy="1070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4055" y="5922010"/>
            <a:ext cx="9679940" cy="90741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indent="0">
              <a:buNone/>
            </a:pPr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AI 编码工具擅长处理小任务，复杂项目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会错误累积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当前所有模型在长下文下表现均不佳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886460" y="4841240"/>
            <a:ext cx="629475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任务的扩展性有限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4998720" y="2897505"/>
            <a:ext cx="14355445" cy="59055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SG" b="1" dirty="0">
                <a:solidFill>
                  <a:schemeClr val="bg1"/>
                </a:solidFill>
                <a:latin typeface="Arial Rounded MT Bold" panose="020F0704030504030204" charset="0"/>
                <a:sym typeface="+mn-ea"/>
              </a:rPr>
              <a:t>Vibe Coding </a:t>
            </a:r>
            <a:r>
              <a:rPr lang="zh-SG" b="1" dirty="0">
                <a:solidFill>
                  <a:schemeClr val="bg1"/>
                </a:solidFill>
                <a:latin typeface="Arial Rounded MT Bold" panose="020F0704030504030204" charset="0"/>
                <a:sym typeface="+mn-ea"/>
              </a:rPr>
              <a:t>面临的挑战</a:t>
            </a:r>
            <a:endParaRPr lang="zh-CN" altLang="en-US" b="1" dirty="0">
              <a:solidFill>
                <a:schemeClr val="bg1"/>
              </a:solidFill>
              <a:latin typeface="Arial Rounded MT Bold" panose="020F07040305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4055" y="5922010"/>
            <a:ext cx="9679940" cy="90741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indent="0">
              <a:buNone/>
            </a:pPr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AI 编码工具擅长处理小任务，复杂项目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会错误累积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当前所有模型在长下文下表现均不佳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886460" y="4841240"/>
            <a:ext cx="629475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任务的扩展性有限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846685" y="5753735"/>
            <a:ext cx="9453245" cy="219964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从概念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验证到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生产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版本迭代是惊险的一跃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VIbe Coding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的输出快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迭代快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→ 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版本管理粒度极粗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项目迭代最终陷入混乱</a:t>
            </a:r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14791055" y="4418965"/>
            <a:ext cx="6144260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版本管理困难</a:t>
            </a:r>
            <a:endParaRPr lang="zh-CN" alt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4998720" y="2897505"/>
            <a:ext cx="14355445" cy="59055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SG" b="1" dirty="0">
                <a:solidFill>
                  <a:schemeClr val="bg1"/>
                </a:solidFill>
                <a:latin typeface="Arial Rounded MT Bold" panose="020F0704030504030204" charset="0"/>
                <a:sym typeface="+mn-ea"/>
              </a:rPr>
              <a:t>Vibe Coding </a:t>
            </a:r>
            <a:r>
              <a:rPr lang="zh-SG" b="1" dirty="0">
                <a:solidFill>
                  <a:schemeClr val="bg1"/>
                </a:solidFill>
                <a:latin typeface="Arial Rounded MT Bold" panose="020F0704030504030204" charset="0"/>
                <a:sym typeface="+mn-ea"/>
              </a:rPr>
              <a:t>面临的挑战</a:t>
            </a:r>
            <a:endParaRPr lang="zh-CN" altLang="en-US" b="1" dirty="0">
              <a:solidFill>
                <a:schemeClr val="bg1"/>
              </a:solidFill>
              <a:latin typeface="Arial Rounded MT Bold" panose="020F07040305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4055" y="5922010"/>
            <a:ext cx="9679940" cy="90741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indent="0">
              <a:buNone/>
            </a:pPr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AI 编码工具擅长处理小任务，复杂项目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会错误累积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当前所有模型在长下文下表现均不佳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886460" y="4841240"/>
            <a:ext cx="629475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任务的扩展性有限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846685" y="5753735"/>
            <a:ext cx="9453245" cy="219964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从概念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验证到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生产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版本迭代是惊险的一跃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VIbe Coding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的输出快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迭代快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→ 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版本管理粒度极粗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项目迭代最终陷入混乱</a:t>
            </a:r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14791055" y="4418965"/>
            <a:ext cx="6144260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版本管理困难</a:t>
            </a:r>
            <a:endParaRPr lang="zh-CN" alt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1102360" y="8918575"/>
            <a:ext cx="639000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对</a:t>
            </a:r>
            <a:r>
              <a:rPr lang="en-US" altLang="zh-CN" sz="4400" b="1" dirty="0">
                <a:solidFill>
                  <a:schemeClr val="tx2"/>
                </a:solidFill>
                <a:latin typeface="Arial Rounded MT Bold" panose="020F0704030504030204" charset="0"/>
              </a:rPr>
              <a:t>Agent</a:t>
            </a:r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的</a:t>
            </a:r>
            <a:r>
              <a:rPr 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控制有限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4998720" y="2897505"/>
            <a:ext cx="14355445" cy="59055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SG" b="1" dirty="0">
                <a:solidFill>
                  <a:schemeClr val="bg1"/>
                </a:solidFill>
                <a:latin typeface="Arial Rounded MT Bold" panose="020F0704030504030204" charset="0"/>
                <a:sym typeface="+mn-ea"/>
              </a:rPr>
              <a:t>Vibe Coding </a:t>
            </a:r>
            <a:r>
              <a:rPr lang="zh-SG" b="1" dirty="0">
                <a:solidFill>
                  <a:schemeClr val="bg1"/>
                </a:solidFill>
                <a:latin typeface="Arial Rounded MT Bold" panose="020F0704030504030204" charset="0"/>
                <a:sym typeface="+mn-ea"/>
              </a:rPr>
              <a:t>面临的挑战</a:t>
            </a:r>
            <a:endParaRPr lang="zh-CN" altLang="en-US" b="1" dirty="0">
              <a:solidFill>
                <a:schemeClr val="bg1"/>
              </a:solidFill>
              <a:latin typeface="Arial Rounded MT Bold" panose="020F0704030504030204" charset="0"/>
            </a:endParaRPr>
          </a:p>
        </p:txBody>
      </p:sp>
      <p:sp>
        <p:nvSpPr>
          <p:cNvPr id="2" name="TextBox 32"/>
          <p:cNvSpPr txBox="1"/>
          <p:nvPr/>
        </p:nvSpPr>
        <p:spPr>
          <a:xfrm>
            <a:off x="670560" y="10098405"/>
            <a:ext cx="9528175" cy="133794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现有工具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下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Coding Agent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缺乏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协作</a:t>
            </a:r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Cursor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和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Claude Code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的多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agent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效果并没有显著提升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价格却一定会翻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倍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5515" y="2321560"/>
            <a:ext cx="9846310" cy="11176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4055" y="5922010"/>
            <a:ext cx="9679940" cy="90741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indent="0">
              <a:buNone/>
            </a:pPr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AI 编码工具擅长处理小任务，复杂项目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会错误累积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当前所有模型在长下文下表现均不佳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886460" y="4841240"/>
            <a:ext cx="629475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任务的扩展性有限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846685" y="5753735"/>
            <a:ext cx="9453245" cy="219964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从概念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验证到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生产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版本迭代是惊险的一跃</a:t>
            </a:r>
            <a:endParaRPr lang="zh-CN" alt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VIbe Coding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的输出快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迭代快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→ 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版本管理粒度极粗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项目迭代最终陷入混乱</a:t>
            </a:r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14791055" y="4418965"/>
            <a:ext cx="6144260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版本管理困难</a:t>
            </a:r>
            <a:endParaRPr lang="zh-CN" alt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1102360" y="8918575"/>
            <a:ext cx="639000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对</a:t>
            </a:r>
            <a:r>
              <a:rPr lang="en-US" altLang="zh-CN" sz="4400" b="1" dirty="0">
                <a:solidFill>
                  <a:schemeClr val="tx2"/>
                </a:solidFill>
                <a:latin typeface="Arial Rounded MT Bold" panose="020F0704030504030204" charset="0"/>
              </a:rPr>
              <a:t>Agent</a:t>
            </a:r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的</a:t>
            </a:r>
            <a:r>
              <a:rPr 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控制有限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4998720" y="2897505"/>
            <a:ext cx="14355445" cy="59055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SG" b="1" dirty="0">
                <a:solidFill>
                  <a:schemeClr val="bg1"/>
                </a:solidFill>
                <a:latin typeface="Arial Rounded MT Bold" panose="020F0704030504030204" charset="0"/>
                <a:sym typeface="+mn-ea"/>
              </a:rPr>
              <a:t>Vibe Coding </a:t>
            </a:r>
            <a:r>
              <a:rPr lang="zh-SG" b="1" dirty="0">
                <a:solidFill>
                  <a:schemeClr val="bg1"/>
                </a:solidFill>
                <a:latin typeface="Arial Rounded MT Bold" panose="020F0704030504030204" charset="0"/>
                <a:sym typeface="+mn-ea"/>
              </a:rPr>
              <a:t>面临的挑战</a:t>
            </a:r>
            <a:endParaRPr lang="zh-CN" altLang="en-US" b="1" dirty="0">
              <a:solidFill>
                <a:schemeClr val="bg1"/>
              </a:solidFill>
              <a:latin typeface="Arial Rounded MT Bold" panose="020F070403050403020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4999970" y="8918575"/>
            <a:ext cx="3000375" cy="97409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结果负责</a:t>
            </a:r>
            <a:endParaRPr lang="zh-CN" alt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12698730" y="10098405"/>
            <a:ext cx="9747885" cy="133794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AI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不会对删库负责，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不会对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Crash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负责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AI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不会对用户负责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AI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会追求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approval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✅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，即使并没有完成结果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对工程的“敬畏”之心，只有人有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32"/>
          <p:cNvSpPr txBox="1"/>
          <p:nvPr/>
        </p:nvSpPr>
        <p:spPr>
          <a:xfrm>
            <a:off x="670560" y="10098405"/>
            <a:ext cx="9528175" cy="133794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现有工具</a:t>
            </a:r>
            <a:r>
              <a:rPr lang="zh-CN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下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Coding Agent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缺乏</a:t>
            </a:r>
            <a:r>
              <a:rPr 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协作</a:t>
            </a:r>
            <a:endParaRPr lang="zh-SG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SG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Cursor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和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Claude Code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的多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agent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效果并没有显著提升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价格却一定会翻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倍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4055" y="5922010"/>
            <a:ext cx="9679940" cy="103060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indent="0">
              <a:buNone/>
            </a:pPr>
            <a:r>
              <a:rPr lang="en-US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任务原子化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人肉拆解任务，给足上下文</a:t>
            </a:r>
            <a:endParaRPr lang="zh-CN" altLang="zh-SG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Harder Tasks First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，尽早暴露风险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886460" y="4841240"/>
            <a:ext cx="629475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任务的扩展性有限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5" name="Google Shape;142;p32"/>
          <p:cNvSpPr txBox="1"/>
          <p:nvPr/>
        </p:nvSpPr>
        <p:spPr>
          <a:xfrm>
            <a:off x="454660" y="2393315"/>
            <a:ext cx="2060130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对抗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 Vibe Coding 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向下的重力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4055" y="5922010"/>
            <a:ext cx="9679940" cy="103060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indent="0">
              <a:buNone/>
            </a:pPr>
            <a:r>
              <a:rPr lang="en-US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任务原子化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人肉拆解任务，给足上下文</a:t>
            </a:r>
            <a:endParaRPr lang="zh-CN" altLang="zh-SG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Harder Tasks First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，尽早暴露风险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886460" y="4841240"/>
            <a:ext cx="629475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任务的扩展性有限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846685" y="5753735"/>
            <a:ext cx="9453245" cy="115316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KISS: Keep It Simple, keep it Stupid</a:t>
            </a:r>
            <a:endParaRPr lang="en-US" altLang="zh-SG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- One task per request</a:t>
            </a:r>
            <a:endParaRPr lang="en-US" altLang="zh-CN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14791055" y="4418965"/>
            <a:ext cx="6144260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版本管理困难</a:t>
            </a:r>
            <a:endParaRPr lang="zh-CN" alt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5" name="Google Shape;142;p32"/>
          <p:cNvSpPr txBox="1"/>
          <p:nvPr/>
        </p:nvSpPr>
        <p:spPr>
          <a:xfrm>
            <a:off x="454660" y="2393315"/>
            <a:ext cx="2060130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对抗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 Vibe Coding 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向下的重力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4055" y="5922010"/>
            <a:ext cx="9679940" cy="103060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indent="0">
              <a:buNone/>
            </a:pPr>
            <a:r>
              <a:rPr lang="en-US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任务原子化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人肉拆解任务，给足上下文</a:t>
            </a:r>
            <a:endParaRPr lang="zh-CN" altLang="zh-SG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Harder Tasks First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，尽早暴露风险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886460" y="4841240"/>
            <a:ext cx="629475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任务的扩展性有限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846685" y="5753735"/>
            <a:ext cx="9453245" cy="115316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KISS: Keep It Simple, keep it Stupid</a:t>
            </a:r>
            <a:endParaRPr lang="en-US" altLang="zh-SG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- One task per request</a:t>
            </a:r>
            <a:endParaRPr lang="en-US" altLang="zh-CN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14791055" y="4418965"/>
            <a:ext cx="6144260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版本管理困难</a:t>
            </a:r>
            <a:endParaRPr lang="zh-CN" alt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1102360" y="8918575"/>
            <a:ext cx="639000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对</a:t>
            </a:r>
            <a:r>
              <a:rPr lang="en-US" altLang="zh-CN" sz="4400" b="1" dirty="0">
                <a:solidFill>
                  <a:schemeClr val="tx2"/>
                </a:solidFill>
                <a:latin typeface="Arial Rounded MT Bold" panose="020F0704030504030204" charset="0"/>
              </a:rPr>
              <a:t>Agent</a:t>
            </a:r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的</a:t>
            </a:r>
            <a:r>
              <a:rPr 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控制有限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" name="TextBox 32"/>
          <p:cNvSpPr txBox="1"/>
          <p:nvPr/>
        </p:nvSpPr>
        <p:spPr>
          <a:xfrm>
            <a:off x="886460" y="10170160"/>
            <a:ext cx="9528175" cy="201549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能力原子化：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MCP, Skills.md ...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规范驱动的开发，做项目经理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该手动擦屁股还是手动擦，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vibe code cleanup specialist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2;p32"/>
          <p:cNvSpPr txBox="1"/>
          <p:nvPr/>
        </p:nvSpPr>
        <p:spPr>
          <a:xfrm>
            <a:off x="454660" y="2393315"/>
            <a:ext cx="2060130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对抗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 Vibe Coding 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向下的重力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4055" y="5922010"/>
            <a:ext cx="9679940" cy="103060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indent="0">
              <a:buNone/>
            </a:pPr>
            <a:r>
              <a:rPr lang="en-US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任务原子化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人肉拆解任务，给足上下文</a:t>
            </a:r>
            <a:endParaRPr lang="zh-CN" altLang="zh-SG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Harder Tasks First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，尽早暴露风险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886460" y="4841240"/>
            <a:ext cx="629475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任务的扩展性有限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846685" y="5753735"/>
            <a:ext cx="9453245" cy="115316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KISS: Keep It Simple, keep it Stupid</a:t>
            </a:r>
            <a:endParaRPr lang="en-US" altLang="zh-SG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- One task per request</a:t>
            </a:r>
            <a:endParaRPr lang="en-US" altLang="zh-CN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14791055" y="4418965"/>
            <a:ext cx="6144260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版本管理困难</a:t>
            </a:r>
            <a:endParaRPr lang="zh-CN" alt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1102360" y="8918575"/>
            <a:ext cx="6390005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对</a:t>
            </a:r>
            <a:r>
              <a:rPr lang="en-US" altLang="zh-CN" sz="4400" b="1" dirty="0">
                <a:solidFill>
                  <a:schemeClr val="tx2"/>
                </a:solidFill>
                <a:latin typeface="Arial Rounded MT Bold" panose="020F0704030504030204" charset="0"/>
              </a:rPr>
              <a:t>Agent</a:t>
            </a:r>
            <a:r>
              <a:rPr lang="zh-CN" altLang="en-US" sz="4400" b="1" dirty="0">
                <a:solidFill>
                  <a:schemeClr val="tx2"/>
                </a:solidFill>
                <a:latin typeface="Arial Rounded MT Bold" panose="020F0704030504030204" charset="0"/>
              </a:rPr>
              <a:t>的</a:t>
            </a:r>
            <a:r>
              <a:rPr 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控制有限</a:t>
            </a:r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ctr"/>
            <a:endParaRPr 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4999970" y="8918575"/>
            <a:ext cx="3000375" cy="97409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zh-SG" sz="4400" b="1" dirty="0">
                <a:solidFill>
                  <a:schemeClr val="tx2"/>
                </a:solidFill>
                <a:latin typeface="Arial Rounded MT Bold" panose="020F0704030504030204" charset="0"/>
              </a:rPr>
              <a:t>结果负责</a:t>
            </a:r>
            <a:endParaRPr lang="zh-CN" altLang="zh-SG" sz="4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12698730" y="10098405"/>
            <a:ext cx="9747885" cy="115316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Review, review again, cross review</a:t>
            </a:r>
            <a:endParaRPr lang="en-US" altLang="zh-SG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Test, test, test ...</a:t>
            </a:r>
            <a:endParaRPr lang="en-US" altLang="zh-CN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32"/>
          <p:cNvSpPr txBox="1"/>
          <p:nvPr/>
        </p:nvSpPr>
        <p:spPr>
          <a:xfrm>
            <a:off x="886460" y="10170160"/>
            <a:ext cx="9528175" cy="201549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zh-SG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能力原子化：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MCP, Skills.md ...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规范驱动的开发，做项目经理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该手动擦屁股还是手动擦，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vibe code cleanup specialist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2;p32"/>
          <p:cNvSpPr txBox="1"/>
          <p:nvPr/>
        </p:nvSpPr>
        <p:spPr>
          <a:xfrm>
            <a:off x="454660" y="2393315"/>
            <a:ext cx="20601305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对抗</a:t>
            </a:r>
            <a:r>
              <a:rPr lang="en-US" altLang="zh-CN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 Vibe Coding </a:t>
            </a:r>
            <a:r>
              <a:rPr lang="zh-CN" altLang="en-US" sz="7200" b="1">
                <a:solidFill>
                  <a:srgbClr val="32F08C"/>
                </a:solidFill>
                <a:latin typeface="Retro Cute Bold" charset="0"/>
                <a:ea typeface="Helvetica Neue" panose="020B0604020202020204"/>
                <a:cs typeface="Venetian 301 Std Italic" panose="02010600010101010101" charset="-122"/>
                <a:sym typeface="Helvetica Neue" panose="020B0604020202020204"/>
              </a:rPr>
              <a:t>向下的重力</a:t>
            </a:r>
            <a:endParaRPr lang="zh-CN" altLang="en-US" sz="7200" b="1">
              <a:solidFill>
                <a:srgbClr val="32F08C"/>
              </a:solidFill>
              <a:latin typeface="Retro Cute Bold" charset="0"/>
              <a:ea typeface="Helvetica Neue" panose="020B0604020202020204"/>
              <a:cs typeface="Venetian 301 Std Italic" panose="02010600010101010101" charset="-122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9" descr="LooperGroup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455862" y="-6918325"/>
            <a:ext cx="35332988" cy="321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9"/>
          <p:cNvSpPr txBox="1"/>
          <p:nvPr/>
        </p:nvSpPr>
        <p:spPr>
          <a:xfrm>
            <a:off x="12587287" y="-2283912"/>
            <a:ext cx="11700000" cy="1549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00"/>
              <a:buFont typeface="Helvetica Neue" panose="020B0604020202020204"/>
              <a:buNone/>
            </a:pPr>
            <a:r>
              <a:rPr lang="en-US" sz="100000">
                <a:solidFill>
                  <a:srgbClr val="666666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4</a:t>
            </a:r>
            <a:endParaRPr lang="en-US" sz="100000">
              <a:solidFill>
                <a:srgbClr val="666666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81" name="Google Shape;181;p39"/>
          <p:cNvSpPr txBox="1"/>
          <p:nvPr/>
        </p:nvSpPr>
        <p:spPr>
          <a:xfrm>
            <a:off x="-107950" y="-1377950"/>
            <a:ext cx="2959200" cy="595200"/>
          </a:xfrm>
          <a:prstGeom prst="rect">
            <a:avLst/>
          </a:prstGeom>
          <a:solidFill>
            <a:srgbClr val="EE230C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 panose="020B0604020202020204"/>
              <a:buNone/>
            </a:pPr>
            <a:r>
              <a:rPr lang="en-US" sz="3200" b="0" i="0" u="none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第一章节过渡页</a:t>
            </a:r>
            <a:endParaRPr lang="en-US" sz="3200" b="0" i="0" u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82" name="Google Shape;182;p39"/>
          <p:cNvSpPr txBox="1"/>
          <p:nvPr/>
        </p:nvSpPr>
        <p:spPr>
          <a:xfrm>
            <a:off x="762000" y="5273415"/>
            <a:ext cx="8138400" cy="157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en-US" sz="9600" b="1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What’s Next?</a:t>
            </a:r>
            <a:endParaRPr lang="en-US" sz="9600" b="1" i="0" u="none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83" name="Google Shape;183;p39"/>
          <p:cNvSpPr txBox="1"/>
          <p:nvPr/>
        </p:nvSpPr>
        <p:spPr>
          <a:xfrm>
            <a:off x="762000" y="10414000"/>
            <a:ext cx="99345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Helvetica Neue" panose="020B0604020202020204"/>
              <a:buNone/>
            </a:pPr>
            <a:r>
              <a:rPr lang="en-US" sz="2500" b="0" i="0" u="none" baseline="300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Cloud functions are part of the serverless architecture paradigm, which allows developers to build and run applications and services without having to manage infrastructure.</a:t>
            </a:r>
            <a:endParaRPr lang="en-US" sz="2500" b="0" i="0" u="none" baseline="300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84" name="Google Shape;184;p39"/>
          <p:cNvSpPr txBox="1"/>
          <p:nvPr/>
        </p:nvSpPr>
        <p:spPr>
          <a:xfrm>
            <a:off x="762000" y="7737475"/>
            <a:ext cx="76200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v3_02sd_8b59327f-0180-45c5-8d0d-27faff20b3d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240" y="2762250"/>
            <a:ext cx="19566255" cy="10503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2720" y="2393315"/>
            <a:ext cx="17229455" cy="10948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/>
          <p:nvPr/>
        </p:nvSpPr>
        <p:spPr>
          <a:xfrm>
            <a:off x="6684533" y="4691980"/>
            <a:ext cx="9878284" cy="59061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chemeClr val="bg1"/>
                </a:solidFill>
                <a:latin typeface="Arial Rounded MT Bold" panose="020F0704030504030204" charset="0"/>
              </a:rPr>
              <a:t>Web/APP</a:t>
            </a:r>
            <a:r>
              <a:rPr lang="zh-CN" altLang="en-US" sz="4000" b="1" dirty="0">
                <a:solidFill>
                  <a:schemeClr val="bg1"/>
                </a:solidFill>
                <a:latin typeface="Arial Rounded MT Bold" panose="020F0704030504030204" charset="0"/>
              </a:rPr>
              <a:t>成为交付方式</a:t>
            </a:r>
            <a:endParaRPr lang="zh-CN" altLang="en-US" sz="4000" b="1" dirty="0">
              <a:solidFill>
                <a:schemeClr val="bg1"/>
              </a:solidFill>
              <a:latin typeface="Arial Rounded MT Bold" panose="020F0704030504030204" charset="0"/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6622303" y="6353775"/>
            <a:ext cx="9878284" cy="59061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chemeClr val="bg1"/>
                </a:solidFill>
                <a:latin typeface="Arial Rounded MT Bold" panose="020F0704030504030204" charset="0"/>
              </a:rPr>
              <a:t>工程师的边界极大扩展</a:t>
            </a:r>
            <a:endParaRPr lang="zh-CN" altLang="en-US" sz="4000" b="1" dirty="0">
              <a:solidFill>
                <a:schemeClr val="bg1"/>
              </a:solidFill>
              <a:latin typeface="Arial Rounded MT Bold" panose="020F070403050403020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6935358" y="8082245"/>
            <a:ext cx="9878284" cy="59061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chemeClr val="bg1"/>
                </a:solidFill>
                <a:latin typeface="Arial Rounded MT Bold" panose="020F0704030504030204" charset="0"/>
              </a:rPr>
              <a:t>开发者</a:t>
            </a:r>
            <a:r>
              <a:rPr lang="en-US" altLang="zh-CN" sz="4000" b="1" dirty="0">
                <a:solidFill>
                  <a:schemeClr val="bg1"/>
                </a:solidFill>
                <a:latin typeface="Arial Rounded MT Bold" panose="020F0704030504030204" charset="0"/>
              </a:rPr>
              <a:t>  →  AI </a:t>
            </a:r>
            <a:r>
              <a:rPr lang="zh-CN" altLang="en-US" sz="4000" b="1" dirty="0">
                <a:solidFill>
                  <a:schemeClr val="bg1"/>
                </a:solidFill>
                <a:latin typeface="Arial Rounded MT Bold" panose="020F0704030504030204" charset="0"/>
              </a:rPr>
              <a:t>技术使用者</a:t>
            </a:r>
            <a:endParaRPr lang="zh-CN" altLang="en-US" sz="4000" b="1" dirty="0">
              <a:solidFill>
                <a:schemeClr val="bg1"/>
              </a:solidFill>
              <a:latin typeface="Arial Rounded MT Bold" panose="020F07040305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/>
          <p:nvPr/>
        </p:nvSpPr>
        <p:spPr>
          <a:xfrm>
            <a:off x="9442450" y="4985385"/>
            <a:ext cx="11736070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模型在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 Coding 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竞赛中表现超人，但在实际工作中修一个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 Bug 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却引入两个新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 Bug</a:t>
            </a:r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l"/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l"/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这是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 RL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（强化学习）训练带来的副作用</a:t>
            </a:r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l"/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预训练是喂所有数据（不挑食，更全面），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RL 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训练是人为设计环境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/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奖励</a:t>
            </a:r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l"/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l"/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l"/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训练模型的人正在针对榜单设计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RL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过程，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Rerward hacker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是训练师自己。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  <a:sym typeface="+mn-ea"/>
              </a:rPr>
              <a:t> 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  <a:sym typeface="+mn-ea"/>
              </a:rPr>
              <a:t>迎合评测并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  <a:sym typeface="+mn-ea"/>
              </a:rPr>
              <a:t> 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  <a:sym typeface="+mn-ea"/>
              </a:rPr>
              <a:t>变得狭隘，缺乏真正的泛化能力</a:t>
            </a:r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l"/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pic>
        <p:nvPicPr>
          <p:cNvPr id="2" name="图片 1" descr="/Users/haorui/Library/Containers/com.kingsoft.wpsoffice.mac/Data/tmp/picturecompress_20251127161707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0740" y="4481830"/>
            <a:ext cx="6159500" cy="5638800"/>
          </a:xfrm>
          <a:prstGeom prst="rect">
            <a:avLst/>
          </a:prstGeom>
        </p:spPr>
      </p:pic>
      <p:sp>
        <p:nvSpPr>
          <p:cNvPr id="3" name="Title 1"/>
          <p:cNvSpPr txBox="1"/>
          <p:nvPr/>
        </p:nvSpPr>
        <p:spPr>
          <a:xfrm>
            <a:off x="9383395" y="8298180"/>
            <a:ext cx="11736070" cy="59055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未来的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AI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不会是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“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出厂即全能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”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的百科全书，而是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“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超级学习者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”</a:t>
            </a:r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l"/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  <a:p>
            <a:pPr algn="l"/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一个像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15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岁天才少年的</a:t>
            </a:r>
            <a:r>
              <a:rPr lang="en-US" altLang="zh-CN" sz="2400" b="1" dirty="0">
                <a:solidFill>
                  <a:schemeClr val="tx2"/>
                </a:solidFill>
                <a:latin typeface="Arial Rounded MT Bold" panose="020F0704030504030204" charset="0"/>
              </a:rPr>
              <a:t>AI</a:t>
            </a:r>
            <a:r>
              <a:rPr lang="zh-CN" altLang="en-US" sz="2400" b="1" dirty="0">
                <a:solidFill>
                  <a:schemeClr val="tx2"/>
                </a:solidFill>
                <a:latin typeface="Arial Rounded MT Bold" panose="020F0704030504030204" charset="0"/>
              </a:rPr>
              <a:t>，部署到任何岗位都能极速学会该岗位技能，最终通过合并所有实例的学习成果，进而实现超级智能</a:t>
            </a:r>
            <a:endParaRPr lang="zh-CN" altLang="en-US" sz="2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WPS Office 2025-11-26 15.36.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5425" y="2465705"/>
            <a:ext cx="10395585" cy="1076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1"/>
          <p:cNvSpPr txBox="1"/>
          <p:nvPr/>
        </p:nvSpPr>
        <p:spPr>
          <a:xfrm>
            <a:off x="-107950" y="-1377950"/>
            <a:ext cx="927000" cy="673200"/>
          </a:xfrm>
          <a:prstGeom prst="rect">
            <a:avLst/>
          </a:prstGeom>
          <a:solidFill>
            <a:srgbClr val="EE230C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 panose="020B0604020202020204"/>
              <a:buNone/>
            </a:pPr>
            <a:r>
              <a:rPr lang="en-US" sz="3200" b="0" i="0" u="none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封底</a:t>
            </a:r>
            <a:endParaRPr lang="en-US" sz="3200" b="0" i="0" u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"/>
          <p:cNvSpPr txBox="1"/>
          <p:nvPr/>
        </p:nvSpPr>
        <p:spPr>
          <a:xfrm>
            <a:off x="-107950" y="-1377950"/>
            <a:ext cx="1333500" cy="673200"/>
          </a:xfrm>
          <a:prstGeom prst="rect">
            <a:avLst/>
          </a:prstGeom>
          <a:solidFill>
            <a:srgbClr val="EE230C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 panose="020B0604020202020204"/>
              <a:buNone/>
            </a:pPr>
            <a:r>
              <a:rPr lang="en-US" sz="3200" b="0" i="0" u="none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目录页</a:t>
            </a:r>
            <a:endParaRPr lang="en-US" sz="3200" b="0" i="0" u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27" name="Google Shape;127;p31"/>
          <p:cNvSpPr txBox="1"/>
          <p:nvPr/>
        </p:nvSpPr>
        <p:spPr>
          <a:xfrm>
            <a:off x="931862" y="4513262"/>
            <a:ext cx="18096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en-US" sz="12000" b="0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1</a:t>
            </a:r>
            <a:endParaRPr lang="en-US" sz="12000" b="0" i="0" u="none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28" name="Google Shape;128;p31"/>
          <p:cNvSpPr txBox="1"/>
          <p:nvPr/>
        </p:nvSpPr>
        <p:spPr>
          <a:xfrm>
            <a:off x="1058545" y="7053263"/>
            <a:ext cx="4635500" cy="157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 panose="020B0604020202020204"/>
              <a:buNone/>
            </a:pPr>
            <a:r>
              <a:rPr lang="en-US" altLang="zh-CN" sz="48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Vibe Coding </a:t>
            </a:r>
            <a:endParaRPr lang="en-US" altLang="zh-CN" sz="48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 panose="020B0604020202020204"/>
              <a:buNone/>
            </a:pPr>
            <a:r>
              <a:rPr lang="en-US" altLang="zh-CN" sz="48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(Latest)</a:t>
            </a:r>
            <a:endParaRPr lang="en-US" altLang="zh-CN" sz="48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29" name="Google Shape;129;p31"/>
          <p:cNvSpPr txBox="1"/>
          <p:nvPr/>
        </p:nvSpPr>
        <p:spPr>
          <a:xfrm>
            <a:off x="8702040" y="4533582"/>
            <a:ext cx="18096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en-US" sz="12000" b="0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2</a:t>
            </a:r>
            <a:endParaRPr lang="en-US" sz="12000" b="0" i="0" u="none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30" name="Google Shape;130;p31"/>
          <p:cNvSpPr txBox="1"/>
          <p:nvPr/>
        </p:nvSpPr>
        <p:spPr>
          <a:xfrm>
            <a:off x="8622665" y="7022148"/>
            <a:ext cx="5277485" cy="157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 panose="020B0604020202020204"/>
              <a:buNone/>
            </a:pPr>
            <a:r>
              <a:rPr lang="en-US" sz="48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AI Ping</a:t>
            </a:r>
            <a:endParaRPr lang="en-US" sz="48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 panose="020B0604020202020204"/>
              <a:buNone/>
            </a:pPr>
            <a:r>
              <a:rPr lang="en-US" sz="48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(</a:t>
            </a:r>
            <a:r>
              <a:rPr lang="en-US" sz="48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Latest)</a:t>
            </a:r>
            <a:endParaRPr lang="en-US" sz="48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31" name="Google Shape;131;p31"/>
          <p:cNvSpPr txBox="1"/>
          <p:nvPr/>
        </p:nvSpPr>
        <p:spPr>
          <a:xfrm>
            <a:off x="19104927" y="4606097"/>
            <a:ext cx="1809600" cy="194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en-US" sz="12000" b="0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4</a:t>
            </a:r>
            <a:endParaRPr lang="en-US" sz="12000" b="0" i="0" u="none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32" name="Google Shape;132;p31"/>
          <p:cNvSpPr txBox="1"/>
          <p:nvPr/>
        </p:nvSpPr>
        <p:spPr>
          <a:xfrm>
            <a:off x="19104911" y="7145903"/>
            <a:ext cx="4305300" cy="84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 panose="020B0604020202020204"/>
              <a:buNone/>
            </a:pPr>
            <a:r>
              <a:rPr lang="en-US" sz="48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What’s Next</a:t>
            </a:r>
            <a:endParaRPr lang="en-US" sz="48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3" name="Google Shape;131;p31"/>
          <p:cNvSpPr txBox="1"/>
          <p:nvPr/>
        </p:nvSpPr>
        <p:spPr>
          <a:xfrm>
            <a:off x="13488352" y="4749482"/>
            <a:ext cx="18096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en-US" sz="12000" b="0" i="0" u="none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3</a:t>
            </a:r>
            <a:endParaRPr lang="en-US" sz="12000" b="0" i="0" u="none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2" name="Google Shape;132;p31"/>
          <p:cNvSpPr txBox="1"/>
          <p:nvPr/>
        </p:nvSpPr>
        <p:spPr>
          <a:xfrm>
            <a:off x="13488336" y="7290048"/>
            <a:ext cx="4305300" cy="84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 panose="020B0604020202020204"/>
              <a:buNone/>
            </a:pPr>
            <a:r>
              <a:rPr lang="zh-CN" altLang="en-US" sz="48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踩过的</a:t>
            </a:r>
            <a:r>
              <a:rPr lang="zh-CN" altLang="en-US" sz="48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坑</a:t>
            </a:r>
            <a:endParaRPr lang="zh-CN" altLang="en-US" sz="48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2" descr="LooperGroup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455862" y="-6918325"/>
            <a:ext cx="35332988" cy="321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2"/>
          <p:cNvSpPr txBox="1"/>
          <p:nvPr/>
        </p:nvSpPr>
        <p:spPr>
          <a:xfrm>
            <a:off x="12587287" y="-2286000"/>
            <a:ext cx="11700000" cy="15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00"/>
              <a:buFont typeface="Helvetica Neue" panose="020B0604020202020204"/>
              <a:buNone/>
            </a:pPr>
            <a:r>
              <a:rPr lang="en-US" sz="100000">
                <a:solidFill>
                  <a:srgbClr val="666666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1</a:t>
            </a:r>
            <a:endParaRPr lang="en-US" sz="100000">
              <a:solidFill>
                <a:srgbClr val="666666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41" name="Google Shape;141;p32"/>
          <p:cNvSpPr txBox="1"/>
          <p:nvPr/>
        </p:nvSpPr>
        <p:spPr>
          <a:xfrm>
            <a:off x="-107950" y="-1377950"/>
            <a:ext cx="2959200" cy="595200"/>
          </a:xfrm>
          <a:prstGeom prst="rect">
            <a:avLst/>
          </a:prstGeom>
          <a:solidFill>
            <a:srgbClr val="EE230C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 panose="020B0604020202020204"/>
              <a:buNone/>
            </a:pPr>
            <a:r>
              <a:rPr lang="en-US" sz="3200" b="0" i="0" u="none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第一章节过渡页</a:t>
            </a:r>
            <a:endParaRPr lang="en-US" sz="3200" b="0" i="0" u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42" name="Google Shape;142;p32"/>
          <p:cNvSpPr txBox="1"/>
          <p:nvPr/>
        </p:nvSpPr>
        <p:spPr>
          <a:xfrm>
            <a:off x="762000" y="4890020"/>
            <a:ext cx="7620000" cy="30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en-US" sz="96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Vibe Coding</a:t>
            </a:r>
            <a:endParaRPr lang="en-US" sz="9600" b="1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  <a:r>
              <a:rPr lang="en-US" sz="9600" b="1">
                <a:solidFill>
                  <a:srgbClr val="32F08C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(Latest)</a:t>
            </a:r>
            <a:endParaRPr lang="en-US" sz="9600" b="1">
              <a:solidFill>
                <a:srgbClr val="32F08C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43" name="Google Shape;143;p32"/>
          <p:cNvSpPr txBox="1"/>
          <p:nvPr/>
        </p:nvSpPr>
        <p:spPr>
          <a:xfrm>
            <a:off x="762000" y="10414000"/>
            <a:ext cx="99345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Helvetica Neue" panose="020B0604020202020204"/>
              <a:buNone/>
            </a:pPr>
            <a:r>
              <a:rPr lang="en-US" sz="2500" b="0" i="0" u="none" baseline="30000">
                <a:solidFill>
                  <a:srgbClr val="FFFFFF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Cloud functions are part of the serverless architecture paradigm, which allows developers to build and run applications and services without having to manage infrastructure.</a:t>
            </a:r>
            <a:endParaRPr lang="en-US" sz="2500" b="0" i="0" u="none" baseline="30000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144" name="Google Shape;144;p32"/>
          <p:cNvSpPr txBox="1"/>
          <p:nvPr/>
        </p:nvSpPr>
        <p:spPr>
          <a:xfrm>
            <a:off x="762000" y="7737475"/>
            <a:ext cx="76200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9600"/>
              <a:buFont typeface="Helvetica Neue" panose="020B0604020202020204"/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v3_02sd_f24bf028-216c-4515-aaa6-8b26bfb3dda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790" y="0"/>
            <a:ext cx="20631785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3842385" y="7002145"/>
            <a:ext cx="4613910" cy="1192530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zh-SG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帮助开发者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zh-SG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更快地写</a:t>
            </a:r>
            <a:r>
              <a:rPr lang="zh-CN" altLang="zh-SG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简单</a:t>
            </a:r>
            <a:r>
              <a:rPr lang="zh-SG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代码</a:t>
            </a:r>
            <a:endParaRPr lang="zh-SG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zh-SG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zh-SG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力扣级别的问题被秒杀</a:t>
            </a:r>
            <a:endParaRPr lang="zh-CN" altLang="zh-SG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2042160" y="6929755"/>
            <a:ext cx="4685030" cy="14763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SG" sz="5400" b="1" dirty="0">
                <a:solidFill>
                  <a:schemeClr val="tx2"/>
                </a:solidFill>
                <a:latin typeface="Arial Rounded MT Bold" panose="020F0704030504030204" charset="0"/>
              </a:rPr>
              <a:t>2023</a:t>
            </a:r>
            <a:endParaRPr lang="zh-SG" sz="5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cxnSp>
        <p:nvCxnSpPr>
          <p:cNvPr id="12" name="Straight Connector 13"/>
          <p:cNvCxnSpPr/>
          <p:nvPr/>
        </p:nvCxnSpPr>
        <p:spPr>
          <a:xfrm>
            <a:off x="166370" y="6642046"/>
            <a:ext cx="24123015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"/>
          <p:cNvSpPr/>
          <p:nvPr/>
        </p:nvSpPr>
        <p:spPr>
          <a:xfrm>
            <a:off x="4415155" y="5129530"/>
            <a:ext cx="2197100" cy="617220"/>
          </a:xfrm>
          <a:prstGeom prst="roundRect">
            <a:avLst>
              <a:gd name="adj" fmla="val 294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128016" rIns="45720" bIns="91440" rtlCol="0" anchor="ctr" anchorCtr="1"/>
          <a:lstStyle/>
          <a:p>
            <a:pPr algn="ctr"/>
            <a:r>
              <a:rPr lang="zh-SG" sz="3600" b="1" dirty="0">
                <a:solidFill>
                  <a:schemeClr val="tx1"/>
                </a:solidFill>
                <a:latin typeface="Arial Rounded MT Bold" panose="020F0704030504030204" charset="0"/>
              </a:rPr>
              <a:t>自动</a:t>
            </a:r>
            <a:r>
              <a:rPr lang="zh-CN" altLang="en-US" sz="3600" b="1" dirty="0">
                <a:solidFill>
                  <a:schemeClr val="tx1"/>
                </a:solidFill>
                <a:latin typeface="Arial Rounded MT Bold" panose="020F0704030504030204" charset="0"/>
              </a:rPr>
              <a:t>补全</a:t>
            </a:r>
            <a:endParaRPr lang="zh-CN" altLang="en-US" sz="3600" b="1" dirty="0">
              <a:solidFill>
                <a:schemeClr val="tx1"/>
              </a:solidFill>
              <a:latin typeface="Arial Rounded MT Bold" panose="020F0704030504030204" charset="0"/>
            </a:endParaRPr>
          </a:p>
        </p:txBody>
      </p:sp>
      <p:sp>
        <p:nvSpPr>
          <p:cNvPr id="21" name="Oval 25"/>
          <p:cNvSpPr/>
          <p:nvPr/>
        </p:nvSpPr>
        <p:spPr>
          <a:xfrm>
            <a:off x="5422912" y="6400666"/>
            <a:ext cx="194470" cy="1944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" name="Oval 30"/>
          <p:cNvSpPr/>
          <p:nvPr/>
        </p:nvSpPr>
        <p:spPr>
          <a:xfrm>
            <a:off x="19896468" y="6400666"/>
            <a:ext cx="194470" cy="1944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TextBox 7"/>
          <p:cNvSpPr txBox="1"/>
          <p:nvPr/>
        </p:nvSpPr>
        <p:spPr>
          <a:xfrm>
            <a:off x="10754995" y="6929755"/>
            <a:ext cx="5067935" cy="1192530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生成更强大的代码片段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回答有难度的问题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代码知识库兴起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8811260" y="6929755"/>
            <a:ext cx="4685030" cy="14763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SG" sz="5400" b="1" dirty="0">
                <a:solidFill>
                  <a:schemeClr val="tx2"/>
                </a:solidFill>
                <a:latin typeface="Arial Rounded MT Bold" panose="020F0704030504030204" charset="0"/>
              </a:rPr>
              <a:t>202</a:t>
            </a:r>
            <a:r>
              <a:rPr lang="en-US" altLang="zh-SG" sz="5400" b="1" dirty="0">
                <a:solidFill>
                  <a:schemeClr val="tx2"/>
                </a:solidFill>
                <a:latin typeface="Arial Rounded MT Bold" panose="020F0704030504030204" charset="0"/>
              </a:rPr>
              <a:t>4</a:t>
            </a:r>
            <a:endParaRPr lang="en-US" altLang="zh-SG" sz="5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29" name="Oval 25"/>
          <p:cNvSpPr/>
          <p:nvPr/>
        </p:nvSpPr>
        <p:spPr>
          <a:xfrm>
            <a:off x="12047232" y="6400666"/>
            <a:ext cx="194470" cy="1944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Rounded Rectangle 1"/>
          <p:cNvSpPr/>
          <p:nvPr/>
        </p:nvSpPr>
        <p:spPr>
          <a:xfrm>
            <a:off x="11191875" y="5201920"/>
            <a:ext cx="2197100" cy="617220"/>
          </a:xfrm>
          <a:prstGeom prst="roundRect">
            <a:avLst>
              <a:gd name="adj" fmla="val 294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128016" rIns="45720" bIns="91440" rtlCol="0" anchor="ctr" anchorCtr="1"/>
          <a:lstStyle/>
          <a:p>
            <a:pPr algn="ctr"/>
            <a:r>
              <a:rPr lang="zh-CN" altLang="zh-SG" sz="3600" b="1" dirty="0">
                <a:solidFill>
                  <a:schemeClr val="tx1"/>
                </a:solidFill>
                <a:latin typeface="Arial Rounded MT Bold" panose="020F0704030504030204" charset="0"/>
              </a:rPr>
              <a:t>代码助手</a:t>
            </a:r>
            <a:endParaRPr lang="zh-CN" altLang="zh-SG" sz="3600" b="1" dirty="0">
              <a:solidFill>
                <a:schemeClr val="tx1"/>
              </a:solidFill>
              <a:latin typeface="Arial Rounded MT Bold" panose="020F0704030504030204" charset="0"/>
            </a:endParaRPr>
          </a:p>
        </p:txBody>
      </p:sp>
      <p:sp>
        <p:nvSpPr>
          <p:cNvPr id="35" name="Rounded Rectangle 1"/>
          <p:cNvSpPr/>
          <p:nvPr/>
        </p:nvSpPr>
        <p:spPr>
          <a:xfrm>
            <a:off x="18816320" y="5273675"/>
            <a:ext cx="2197100" cy="617220"/>
          </a:xfrm>
          <a:prstGeom prst="roundRect">
            <a:avLst>
              <a:gd name="adj" fmla="val 294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128016" rIns="45720" bIns="91440" rtlCol="0" anchor="ctr" anchorCtr="1"/>
          <a:lstStyle/>
          <a:p>
            <a:pPr algn="ctr"/>
            <a:r>
              <a:rPr lang="zh-CN" altLang="zh-SG" sz="3600" b="1" dirty="0">
                <a:solidFill>
                  <a:schemeClr val="tx1"/>
                </a:solidFill>
                <a:latin typeface="Arial Rounded MT Bold" panose="020F0704030504030204" charset="0"/>
              </a:rPr>
              <a:t>智能体</a:t>
            </a:r>
            <a:endParaRPr lang="zh-CN" altLang="zh-SG" sz="3600" b="1" dirty="0">
              <a:solidFill>
                <a:schemeClr val="tx1"/>
              </a:solidFill>
              <a:latin typeface="Arial Rounded MT Bold" panose="020F0704030504030204" charset="0"/>
            </a:endParaRPr>
          </a:p>
        </p:txBody>
      </p:sp>
      <p:sp>
        <p:nvSpPr>
          <p:cNvPr id="36" name="Title 1"/>
          <p:cNvSpPr txBox="1"/>
          <p:nvPr/>
        </p:nvSpPr>
        <p:spPr>
          <a:xfrm>
            <a:off x="15939770" y="6858000"/>
            <a:ext cx="4685030" cy="14763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SG" sz="5400" b="1" dirty="0">
                <a:solidFill>
                  <a:schemeClr val="tx2"/>
                </a:solidFill>
                <a:latin typeface="Arial Rounded MT Bold" panose="020F0704030504030204" charset="0"/>
              </a:rPr>
              <a:t>202</a:t>
            </a:r>
            <a:r>
              <a:rPr lang="en-US" altLang="zh-SG" sz="5400" b="1" dirty="0">
                <a:solidFill>
                  <a:schemeClr val="tx2"/>
                </a:solidFill>
                <a:latin typeface="Arial Rounded MT Bold" panose="020F0704030504030204" charset="0"/>
              </a:rPr>
              <a:t>5</a:t>
            </a:r>
            <a:endParaRPr lang="en-US" altLang="zh-SG" sz="5400" b="1" dirty="0">
              <a:solidFill>
                <a:schemeClr val="tx2"/>
              </a:solidFill>
              <a:latin typeface="Arial Rounded MT Bold" panose="020F0704030504030204" charset="0"/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17811750" y="6858000"/>
            <a:ext cx="5424805" cy="1192530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在人员参与的情况下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自主持续运行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3600" b="1" i="1" u="sng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Google Shape;129;p31"/>
          <p:cNvSpPr txBox="1"/>
          <p:nvPr/>
        </p:nvSpPr>
        <p:spPr>
          <a:xfrm>
            <a:off x="17511395" y="8266430"/>
            <a:ext cx="5725160" cy="17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zh-CN" altLang="en-US" sz="3600" b="1" i="1" u="sng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一次命令就生产成简单成品</a:t>
            </a:r>
            <a:endParaRPr lang="zh-CN" altLang="en-US" sz="3600" b="1" i="1" u="sng">
              <a:solidFill>
                <a:srgbClr val="32F08C"/>
              </a:solidFill>
              <a:latin typeface="Venetian 301 Std Italic" panose="02010600010101010101" charset="-122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zh-CN" altLang="en-US" sz="3600" b="1" i="1" u="sng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无代码基础也可以使用</a:t>
            </a:r>
            <a:endParaRPr lang="zh-CN" altLang="en-US" sz="3600" b="1" i="1" u="sng">
              <a:solidFill>
                <a:srgbClr val="32F08C"/>
              </a:solidFill>
              <a:latin typeface="Venetian 301 Std Italic" panose="02010600010101010101" charset="-122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F08C"/>
              </a:buClr>
              <a:buSzPts val="12000"/>
              <a:buFont typeface="Helvetica Neue" panose="020B0604020202020204"/>
              <a:buNone/>
            </a:pPr>
            <a:r>
              <a:rPr lang="zh-CN" altLang="en-US" sz="3600" b="1" i="1" u="sng">
                <a:solidFill>
                  <a:srgbClr val="32F08C"/>
                </a:solidFill>
                <a:latin typeface="Venetian 301 Std Italic" panose="02010600010101010101" charset="-122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这个时代最接近魔法的事</a:t>
            </a:r>
            <a:endParaRPr lang="zh-CN" altLang="en-US" sz="3600" b="1" i="1" u="sng">
              <a:solidFill>
                <a:srgbClr val="32F08C"/>
              </a:solidFill>
              <a:latin typeface="Venetian 301 Std Italic" panose="02010600010101010101" charset="-122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6" grpId="0" bldLvl="0" animBg="1"/>
      <p:bldP spid="21" grpId="0" bldLvl="0" animBg="1"/>
      <p:bldP spid="23" grpId="0" bldLvl="0" animBg="1"/>
      <p:bldP spid="25" grpId="0"/>
      <p:bldP spid="28" grpId="0"/>
      <p:bldP spid="29" grpId="0" bldLvl="0" animBg="1"/>
      <p:bldP spid="34" grpId="0" bldLvl="0" animBg="1"/>
      <p:bldP spid="35" grpId="0" bldLvl="0" animBg="1"/>
      <p:bldP spid="36" grpId="0"/>
      <p:bldP spid="37" grpId="0"/>
      <p:bldP spid="129" grpId="0"/>
      <p:bldP spid="1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icrosoft Edge 2025-08-21 10.35.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1460" y="2249170"/>
            <a:ext cx="8545195" cy="11117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3385</Words>
  <Application>WPS 演示</Application>
  <PresentationFormat/>
  <Paragraphs>316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40</vt:i4>
      </vt:variant>
    </vt:vector>
  </HeadingPairs>
  <TitlesOfParts>
    <vt:vector size="67" baseType="lpstr">
      <vt:lpstr>Arial</vt:lpstr>
      <vt:lpstr>宋体</vt:lpstr>
      <vt:lpstr>Wingdings</vt:lpstr>
      <vt:lpstr>Arial</vt:lpstr>
      <vt:lpstr>Helvetica Neue</vt:lpstr>
      <vt:lpstr>Helvetica Neue Light</vt:lpstr>
      <vt:lpstr>Calibri</vt:lpstr>
      <vt:lpstr>Helvetica Neue Bold</vt:lpstr>
      <vt:lpstr>NumberOnly</vt:lpstr>
      <vt:lpstr>Helvetica Neue Bold Italic</vt:lpstr>
      <vt:lpstr>Helvetica Neue</vt:lpstr>
      <vt:lpstr>AWS Diatype</vt:lpstr>
      <vt:lpstr>AWS Diatype Rounded Semi-Mono</vt:lpstr>
      <vt:lpstr>微软雅黑</vt:lpstr>
      <vt:lpstr>Arial Unicode MS</vt:lpstr>
      <vt:lpstr>AWS Diatype</vt:lpstr>
      <vt:lpstr>AWS Diatype Rounded Semi-Mono</vt:lpstr>
      <vt:lpstr>Calibri</vt:lpstr>
      <vt:lpstr>Helvetica Neue Light</vt:lpstr>
      <vt:lpstr>Segoe Print</vt:lpstr>
      <vt:lpstr>Retro Cute Bold</vt:lpstr>
      <vt:lpstr>Venetian 301 Std Italic</vt:lpstr>
      <vt:lpstr>Arial Rounded MT Bold</vt:lpstr>
      <vt:lpstr>1_White</vt:lpstr>
      <vt:lpstr>3_White</vt:lpstr>
      <vt:lpstr>4_White</vt:lpstr>
      <vt:lpstr>Simple Dark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冷山暖水</cp:lastModifiedBy>
  <cp:revision>55</cp:revision>
  <dcterms:created xsi:type="dcterms:W3CDTF">2025-11-28T09:31:00Z</dcterms:created>
  <dcterms:modified xsi:type="dcterms:W3CDTF">2025-12-19T14:04:31Z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8295AEB4F17A424DACAC634504BED4E5_13</vt:lpwstr>
  </property>
  <property fmtid="{D5CDD505-2E9C-101B-9397-08002B2CF9AE}" pid="3" name="KSOProductBuildVer">
    <vt:lpwstr>2052-12.1.0.24034</vt:lpwstr>
  </property>
</Properties>
</file>